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7" r:id="rId4"/>
    <p:sldMasterId id="2147483830" r:id="rId5"/>
    <p:sldMasterId id="2147483847" r:id="rId6"/>
    <p:sldMasterId id="2147483904" r:id="rId7"/>
  </p:sldMasterIdLst>
  <p:notesMasterIdLst>
    <p:notesMasterId r:id="rId62"/>
  </p:notesMasterIdLst>
  <p:handoutMasterIdLst>
    <p:handoutMasterId r:id="rId63"/>
  </p:handoutMasterIdLst>
  <p:sldIdLst>
    <p:sldId id="256" r:id="rId8"/>
    <p:sldId id="1203" r:id="rId9"/>
    <p:sldId id="400" r:id="rId10"/>
    <p:sldId id="315" r:id="rId11"/>
    <p:sldId id="321" r:id="rId12"/>
    <p:sldId id="368" r:id="rId13"/>
    <p:sldId id="1199" r:id="rId14"/>
    <p:sldId id="313" r:id="rId15"/>
    <p:sldId id="426" r:id="rId16"/>
    <p:sldId id="1204" r:id="rId17"/>
    <p:sldId id="1205" r:id="rId18"/>
    <p:sldId id="1169" r:id="rId19"/>
    <p:sldId id="1170" r:id="rId20"/>
    <p:sldId id="308" r:id="rId21"/>
    <p:sldId id="1206" r:id="rId22"/>
    <p:sldId id="322" r:id="rId23"/>
    <p:sldId id="1207" r:id="rId24"/>
    <p:sldId id="407" r:id="rId25"/>
    <p:sldId id="379" r:id="rId26"/>
    <p:sldId id="367" r:id="rId27"/>
    <p:sldId id="1208" r:id="rId28"/>
    <p:sldId id="427" r:id="rId29"/>
    <p:sldId id="1209" r:id="rId30"/>
    <p:sldId id="825" r:id="rId31"/>
    <p:sldId id="1210" r:id="rId32"/>
    <p:sldId id="293" r:id="rId33"/>
    <p:sldId id="294" r:id="rId34"/>
    <p:sldId id="295" r:id="rId35"/>
    <p:sldId id="297" r:id="rId36"/>
    <p:sldId id="1211" r:id="rId37"/>
    <p:sldId id="299" r:id="rId38"/>
    <p:sldId id="301" r:id="rId39"/>
    <p:sldId id="1201" r:id="rId40"/>
    <p:sldId id="1212" r:id="rId41"/>
    <p:sldId id="1202" r:id="rId42"/>
    <p:sldId id="369" r:id="rId43"/>
    <p:sldId id="317" r:id="rId44"/>
    <p:sldId id="1213" r:id="rId45"/>
    <p:sldId id="1214" r:id="rId46"/>
    <p:sldId id="1215" r:id="rId47"/>
    <p:sldId id="1216" r:id="rId48"/>
    <p:sldId id="1217" r:id="rId49"/>
    <p:sldId id="1218" r:id="rId50"/>
    <p:sldId id="1219" r:id="rId51"/>
    <p:sldId id="1220" r:id="rId52"/>
    <p:sldId id="1221" r:id="rId53"/>
    <p:sldId id="1222" r:id="rId54"/>
    <p:sldId id="356" r:id="rId55"/>
    <p:sldId id="1223" r:id="rId56"/>
    <p:sldId id="342" r:id="rId57"/>
    <p:sldId id="1224" r:id="rId58"/>
    <p:sldId id="1225" r:id="rId59"/>
    <p:sldId id="1226" r:id="rId60"/>
    <p:sldId id="1227" r:id="rId61"/>
  </p:sldIdLst>
  <p:sldSz cx="12192000" cy="6858000"/>
  <p:notesSz cx="6858000" cy="9144000"/>
  <p:embeddedFontLst>
    <p:embeddedFont>
      <p:font typeface="Georgia" panose="02040502050405020303" pitchFamily="18" charset="0"/>
      <p:regular r:id="rId64"/>
      <p:bold r:id="rId65"/>
      <p:italic r:id="rId66"/>
      <p:boldItalic r:id="rId67"/>
    </p:embeddedFont>
    <p:embeddedFont>
      <p:font typeface="KorolevLiU Bold" panose="020B0604020202020204" charset="0"/>
      <p:bold r:id="rId68"/>
    </p:embeddedFont>
    <p:embeddedFont>
      <p:font typeface="KorolevLiU Medium" panose="020B0604020202020204" charset="0"/>
      <p:regular r:id="rId69"/>
    </p:embeddedFont>
    <p:embeddedFont>
      <p:font typeface="Work Sans" pitchFamily="2" charset="0"/>
      <p:regular r:id="rId70"/>
      <p:bold r:id="rId71"/>
      <p:italic r:id="rId72"/>
      <p:boldItalic r:id="rId73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C8ED"/>
    <a:srgbClr val="BAD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A573A7-9902-4883-A5D0-3966A9CF8475}" v="34" dt="2024-05-31T14:55:48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4" autoAdjust="0"/>
    <p:restoredTop sz="96327" autoAdjust="0"/>
  </p:normalViewPr>
  <p:slideViewPr>
    <p:cSldViewPr snapToGrid="0" showGuides="1">
      <p:cViewPr>
        <p:scale>
          <a:sx n="89" d="100"/>
          <a:sy n="89" d="100"/>
        </p:scale>
        <p:origin x="2718" y="16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0366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font" Target="fonts/font4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14F0E0-46B4-4F7F-9596-E127729D0C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524697E-493A-4623-BC69-16DE6690704B}">
      <dgm:prSet/>
      <dgm:spPr/>
      <dgm:t>
        <a:bodyPr/>
        <a:lstStyle/>
        <a:p>
          <a:r>
            <a:rPr lang="en-US"/>
            <a:t>We train a model by minimizing its error on the training data.</a:t>
          </a:r>
        </a:p>
      </dgm:t>
    </dgm:pt>
    <dgm:pt modelId="{0423A62F-C2AF-4B04-A3BA-1431FE323954}" type="parTrans" cxnId="{A3B9D769-5E05-47B9-8EFF-A577528468A5}">
      <dgm:prSet/>
      <dgm:spPr/>
      <dgm:t>
        <a:bodyPr/>
        <a:lstStyle/>
        <a:p>
          <a:endParaRPr lang="en-US"/>
        </a:p>
      </dgm:t>
    </dgm:pt>
    <dgm:pt modelId="{672D5963-8505-4FCC-AC48-D1C384A9EFA9}" type="sibTrans" cxnId="{A3B9D769-5E05-47B9-8EFF-A577528468A5}">
      <dgm:prSet/>
      <dgm:spPr/>
      <dgm:t>
        <a:bodyPr/>
        <a:lstStyle/>
        <a:p>
          <a:endParaRPr lang="en-US"/>
        </a:p>
      </dgm:t>
    </dgm:pt>
    <dgm:pt modelId="{21FDB8B0-5307-4AE6-8D85-943867ECEDD0}">
      <dgm:prSet/>
      <dgm:spPr/>
      <dgm:t>
        <a:bodyPr/>
        <a:lstStyle/>
        <a:p>
          <a:r>
            <a:rPr lang="en-US"/>
            <a:t>optimization</a:t>
          </a:r>
        </a:p>
      </dgm:t>
    </dgm:pt>
    <dgm:pt modelId="{7B6B015A-417A-4E28-A24B-A39252EBFB83}" type="parTrans" cxnId="{736C11A0-C483-4B4C-A980-BCC0C02EC08F}">
      <dgm:prSet/>
      <dgm:spPr/>
      <dgm:t>
        <a:bodyPr/>
        <a:lstStyle/>
        <a:p>
          <a:endParaRPr lang="en-US"/>
        </a:p>
      </dgm:t>
    </dgm:pt>
    <dgm:pt modelId="{8E0B63F1-6302-4ABF-AE11-7E1A52E88011}" type="sibTrans" cxnId="{736C11A0-C483-4B4C-A980-BCC0C02EC08F}">
      <dgm:prSet/>
      <dgm:spPr/>
      <dgm:t>
        <a:bodyPr/>
        <a:lstStyle/>
        <a:p>
          <a:endParaRPr lang="en-US"/>
        </a:p>
      </dgm:t>
    </dgm:pt>
    <dgm:pt modelId="{C0137F4E-FB4B-488E-825E-44E978490692}">
      <dgm:prSet/>
      <dgm:spPr/>
      <dgm:t>
        <a:bodyPr/>
        <a:lstStyle/>
        <a:p>
          <a:r>
            <a:rPr lang="en-US"/>
            <a:t>The training error is different from the generalization error – the expected value of the error on previously unseen inputs.</a:t>
          </a:r>
        </a:p>
      </dgm:t>
    </dgm:pt>
    <dgm:pt modelId="{77584E31-91C7-4678-AA74-DD5C8E90AE52}" type="parTrans" cxnId="{C21971AE-A6F8-463A-8A5C-3BF785499F8B}">
      <dgm:prSet/>
      <dgm:spPr/>
      <dgm:t>
        <a:bodyPr/>
        <a:lstStyle/>
        <a:p>
          <a:endParaRPr lang="en-US"/>
        </a:p>
      </dgm:t>
    </dgm:pt>
    <dgm:pt modelId="{4F54123F-C503-439A-ABAF-24A159FB1E15}" type="sibTrans" cxnId="{C21971AE-A6F8-463A-8A5C-3BF785499F8B}">
      <dgm:prSet/>
      <dgm:spPr/>
      <dgm:t>
        <a:bodyPr/>
        <a:lstStyle/>
        <a:p>
          <a:endParaRPr lang="en-US"/>
        </a:p>
      </dgm:t>
    </dgm:pt>
    <dgm:pt modelId="{61C1FDA9-488C-4F48-B20A-0BC895447671}">
      <dgm:prSet/>
      <dgm:spPr/>
      <dgm:t>
        <a:bodyPr/>
        <a:lstStyle/>
        <a:p>
          <a:r>
            <a:rPr lang="en-US"/>
            <a:t>We can estimate the generalization error of a model by measuring its test error – the error on a held-out test set.</a:t>
          </a:r>
        </a:p>
      </dgm:t>
    </dgm:pt>
    <dgm:pt modelId="{200FFB49-2207-4AC6-9588-FAD6C10829D3}" type="parTrans" cxnId="{EF53C7DC-AE29-4518-9861-51BC53AEEAA6}">
      <dgm:prSet/>
      <dgm:spPr/>
      <dgm:t>
        <a:bodyPr/>
        <a:lstStyle/>
        <a:p>
          <a:endParaRPr lang="en-US"/>
        </a:p>
      </dgm:t>
    </dgm:pt>
    <dgm:pt modelId="{F0D3626F-2ABE-4028-9DCB-1AD9002439D5}" type="sibTrans" cxnId="{EF53C7DC-AE29-4518-9861-51BC53AEEAA6}">
      <dgm:prSet/>
      <dgm:spPr/>
      <dgm:t>
        <a:bodyPr/>
        <a:lstStyle/>
        <a:p>
          <a:endParaRPr lang="en-US"/>
        </a:p>
      </dgm:t>
    </dgm:pt>
    <dgm:pt modelId="{8A693460-080B-49D6-9DC5-B62A75A1FD5F}">
      <dgm:prSet/>
      <dgm:spPr/>
      <dgm:t>
        <a:bodyPr/>
        <a:lstStyle/>
        <a:p>
          <a:r>
            <a:rPr lang="en-US"/>
            <a:t>held-out = not seen during training</a:t>
          </a:r>
        </a:p>
      </dgm:t>
    </dgm:pt>
    <dgm:pt modelId="{910ED040-64CF-4081-8861-2D62067C2471}" type="parTrans" cxnId="{01CB96AF-E77E-4864-B87C-E31DE960CEBB}">
      <dgm:prSet/>
      <dgm:spPr/>
      <dgm:t>
        <a:bodyPr/>
        <a:lstStyle/>
        <a:p>
          <a:endParaRPr lang="en-US"/>
        </a:p>
      </dgm:t>
    </dgm:pt>
    <dgm:pt modelId="{8F535B9E-CF79-4792-8203-D17FF922F8E9}" type="sibTrans" cxnId="{01CB96AF-E77E-4864-B87C-E31DE960CEBB}">
      <dgm:prSet/>
      <dgm:spPr/>
      <dgm:t>
        <a:bodyPr/>
        <a:lstStyle/>
        <a:p>
          <a:endParaRPr lang="en-US"/>
        </a:p>
      </dgm:t>
    </dgm:pt>
    <dgm:pt modelId="{5D8718AD-0077-4E6D-BFB1-9B0284671D19}" type="pres">
      <dgm:prSet presAssocID="{EC14F0E0-46B4-4F7F-9596-E127729D0C9F}" presName="root" presStyleCnt="0">
        <dgm:presLayoutVars>
          <dgm:dir/>
          <dgm:resizeHandles val="exact"/>
        </dgm:presLayoutVars>
      </dgm:prSet>
      <dgm:spPr/>
    </dgm:pt>
    <dgm:pt modelId="{9CECDAAF-EA51-4AEF-8BEB-0306E4199CC5}" type="pres">
      <dgm:prSet presAssocID="{6524697E-493A-4623-BC69-16DE6690704B}" presName="compNode" presStyleCnt="0"/>
      <dgm:spPr/>
    </dgm:pt>
    <dgm:pt modelId="{44E846F6-31F3-4816-B160-BF5FFD5EDD30}" type="pres">
      <dgm:prSet presAssocID="{6524697E-493A-4623-BC69-16DE6690704B}" presName="bgRect" presStyleLbl="bgShp" presStyleIdx="0" presStyleCnt="3"/>
      <dgm:spPr/>
    </dgm:pt>
    <dgm:pt modelId="{78693332-E9CF-4ECC-97C8-4FD0E92CC435}" type="pres">
      <dgm:prSet presAssocID="{6524697E-493A-4623-BC69-16DE669070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7B9C516-41B4-4E81-A118-BE54DA917AF7}" type="pres">
      <dgm:prSet presAssocID="{6524697E-493A-4623-BC69-16DE6690704B}" presName="spaceRect" presStyleCnt="0"/>
      <dgm:spPr/>
    </dgm:pt>
    <dgm:pt modelId="{C7DB38CC-FCDD-4229-8BC1-A2A82624E8C9}" type="pres">
      <dgm:prSet presAssocID="{6524697E-493A-4623-BC69-16DE6690704B}" presName="parTx" presStyleLbl="revTx" presStyleIdx="0" presStyleCnt="5">
        <dgm:presLayoutVars>
          <dgm:chMax val="0"/>
          <dgm:chPref val="0"/>
        </dgm:presLayoutVars>
      </dgm:prSet>
      <dgm:spPr/>
    </dgm:pt>
    <dgm:pt modelId="{63F86CCD-5390-4E95-B21C-E5C0B410DE4C}" type="pres">
      <dgm:prSet presAssocID="{6524697E-493A-4623-BC69-16DE6690704B}" presName="desTx" presStyleLbl="revTx" presStyleIdx="1" presStyleCnt="5">
        <dgm:presLayoutVars/>
      </dgm:prSet>
      <dgm:spPr/>
    </dgm:pt>
    <dgm:pt modelId="{788C2DFB-5BB4-44F7-8A6D-A8D927612271}" type="pres">
      <dgm:prSet presAssocID="{672D5963-8505-4FCC-AC48-D1C384A9EFA9}" presName="sibTrans" presStyleCnt="0"/>
      <dgm:spPr/>
    </dgm:pt>
    <dgm:pt modelId="{DBF96299-D594-44CA-9E8A-AFEA26E0218D}" type="pres">
      <dgm:prSet presAssocID="{C0137F4E-FB4B-488E-825E-44E978490692}" presName="compNode" presStyleCnt="0"/>
      <dgm:spPr/>
    </dgm:pt>
    <dgm:pt modelId="{89CAF812-9DDC-414B-99E0-024728F5CA4D}" type="pres">
      <dgm:prSet presAssocID="{C0137F4E-FB4B-488E-825E-44E978490692}" presName="bgRect" presStyleLbl="bgShp" presStyleIdx="1" presStyleCnt="3"/>
      <dgm:spPr/>
    </dgm:pt>
    <dgm:pt modelId="{A9B37E10-7E23-4AE8-AFF8-12E7BE08307E}" type="pres">
      <dgm:prSet presAssocID="{C0137F4E-FB4B-488E-825E-44E9784906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817C846F-5F7F-4F29-A63D-6E88B3771DDB}" type="pres">
      <dgm:prSet presAssocID="{C0137F4E-FB4B-488E-825E-44E978490692}" presName="spaceRect" presStyleCnt="0"/>
      <dgm:spPr/>
    </dgm:pt>
    <dgm:pt modelId="{C236231F-6688-4F9B-8BFA-548DAFB02BCA}" type="pres">
      <dgm:prSet presAssocID="{C0137F4E-FB4B-488E-825E-44E978490692}" presName="parTx" presStyleLbl="revTx" presStyleIdx="2" presStyleCnt="5">
        <dgm:presLayoutVars>
          <dgm:chMax val="0"/>
          <dgm:chPref val="0"/>
        </dgm:presLayoutVars>
      </dgm:prSet>
      <dgm:spPr/>
    </dgm:pt>
    <dgm:pt modelId="{D5D19380-B75C-4E7A-BC43-B3CC9EE8EAE4}" type="pres">
      <dgm:prSet presAssocID="{4F54123F-C503-439A-ABAF-24A159FB1E15}" presName="sibTrans" presStyleCnt="0"/>
      <dgm:spPr/>
    </dgm:pt>
    <dgm:pt modelId="{63CABEDF-2019-4DF7-A4FB-E1D6D5C11851}" type="pres">
      <dgm:prSet presAssocID="{61C1FDA9-488C-4F48-B20A-0BC895447671}" presName="compNode" presStyleCnt="0"/>
      <dgm:spPr/>
    </dgm:pt>
    <dgm:pt modelId="{3147ABDE-7CD7-46D2-825C-98D90A06B00E}" type="pres">
      <dgm:prSet presAssocID="{61C1FDA9-488C-4F48-B20A-0BC895447671}" presName="bgRect" presStyleLbl="bgShp" presStyleIdx="2" presStyleCnt="3"/>
      <dgm:spPr/>
    </dgm:pt>
    <dgm:pt modelId="{CFCE6288-216D-4D20-B088-E9849FE359BD}" type="pres">
      <dgm:prSet presAssocID="{61C1FDA9-488C-4F48-B20A-0BC8954476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C0A4BE5-D0F5-4957-8020-7D9D470EEAE5}" type="pres">
      <dgm:prSet presAssocID="{61C1FDA9-488C-4F48-B20A-0BC895447671}" presName="spaceRect" presStyleCnt="0"/>
      <dgm:spPr/>
    </dgm:pt>
    <dgm:pt modelId="{1A744FA7-4EC9-463A-90FD-A20661968051}" type="pres">
      <dgm:prSet presAssocID="{61C1FDA9-488C-4F48-B20A-0BC895447671}" presName="parTx" presStyleLbl="revTx" presStyleIdx="3" presStyleCnt="5">
        <dgm:presLayoutVars>
          <dgm:chMax val="0"/>
          <dgm:chPref val="0"/>
        </dgm:presLayoutVars>
      </dgm:prSet>
      <dgm:spPr/>
    </dgm:pt>
    <dgm:pt modelId="{3A363152-BD4B-4921-8163-A6B8AF0637F2}" type="pres">
      <dgm:prSet presAssocID="{61C1FDA9-488C-4F48-B20A-0BC895447671}" presName="desTx" presStyleLbl="revTx" presStyleIdx="4" presStyleCnt="5">
        <dgm:presLayoutVars/>
      </dgm:prSet>
      <dgm:spPr/>
    </dgm:pt>
  </dgm:ptLst>
  <dgm:cxnLst>
    <dgm:cxn modelId="{0CD9270D-7427-4E01-ACEE-0D746E1AB59D}" type="presOf" srcId="{21FDB8B0-5307-4AE6-8D85-943867ECEDD0}" destId="{63F86CCD-5390-4E95-B21C-E5C0B410DE4C}" srcOrd="0" destOrd="0" presId="urn:microsoft.com/office/officeart/2018/2/layout/IconVerticalSolidList"/>
    <dgm:cxn modelId="{A1AA3333-821F-4898-862B-A7A14D6F3FEC}" type="presOf" srcId="{8A693460-080B-49D6-9DC5-B62A75A1FD5F}" destId="{3A363152-BD4B-4921-8163-A6B8AF0637F2}" srcOrd="0" destOrd="0" presId="urn:microsoft.com/office/officeart/2018/2/layout/IconVerticalSolidList"/>
    <dgm:cxn modelId="{E9746169-DD92-4680-A724-A8ED150CDE93}" type="presOf" srcId="{6524697E-493A-4623-BC69-16DE6690704B}" destId="{C7DB38CC-FCDD-4229-8BC1-A2A82624E8C9}" srcOrd="0" destOrd="0" presId="urn:microsoft.com/office/officeart/2018/2/layout/IconVerticalSolidList"/>
    <dgm:cxn modelId="{A3B9D769-5E05-47B9-8EFF-A577528468A5}" srcId="{EC14F0E0-46B4-4F7F-9596-E127729D0C9F}" destId="{6524697E-493A-4623-BC69-16DE6690704B}" srcOrd="0" destOrd="0" parTransId="{0423A62F-C2AF-4B04-A3BA-1431FE323954}" sibTransId="{672D5963-8505-4FCC-AC48-D1C384A9EFA9}"/>
    <dgm:cxn modelId="{0FD7AD95-FA09-41E3-9D19-BCEB956ADC51}" type="presOf" srcId="{61C1FDA9-488C-4F48-B20A-0BC895447671}" destId="{1A744FA7-4EC9-463A-90FD-A20661968051}" srcOrd="0" destOrd="0" presId="urn:microsoft.com/office/officeart/2018/2/layout/IconVerticalSolidList"/>
    <dgm:cxn modelId="{736C11A0-C483-4B4C-A980-BCC0C02EC08F}" srcId="{6524697E-493A-4623-BC69-16DE6690704B}" destId="{21FDB8B0-5307-4AE6-8D85-943867ECEDD0}" srcOrd="0" destOrd="0" parTransId="{7B6B015A-417A-4E28-A24B-A39252EBFB83}" sibTransId="{8E0B63F1-6302-4ABF-AE11-7E1A52E88011}"/>
    <dgm:cxn modelId="{C21971AE-A6F8-463A-8A5C-3BF785499F8B}" srcId="{EC14F0E0-46B4-4F7F-9596-E127729D0C9F}" destId="{C0137F4E-FB4B-488E-825E-44E978490692}" srcOrd="1" destOrd="0" parTransId="{77584E31-91C7-4678-AA74-DD5C8E90AE52}" sibTransId="{4F54123F-C503-439A-ABAF-24A159FB1E15}"/>
    <dgm:cxn modelId="{01CB96AF-E77E-4864-B87C-E31DE960CEBB}" srcId="{61C1FDA9-488C-4F48-B20A-0BC895447671}" destId="{8A693460-080B-49D6-9DC5-B62A75A1FD5F}" srcOrd="0" destOrd="0" parTransId="{910ED040-64CF-4081-8861-2D62067C2471}" sibTransId="{8F535B9E-CF79-4792-8203-D17FF922F8E9}"/>
    <dgm:cxn modelId="{34868EB4-4FCE-499F-A105-70FD9C4BFA96}" type="presOf" srcId="{C0137F4E-FB4B-488E-825E-44E978490692}" destId="{C236231F-6688-4F9B-8BFA-548DAFB02BCA}" srcOrd="0" destOrd="0" presId="urn:microsoft.com/office/officeart/2018/2/layout/IconVerticalSolidList"/>
    <dgm:cxn modelId="{1B442BBE-8F03-4578-B8A0-44B4BA91270E}" type="presOf" srcId="{EC14F0E0-46B4-4F7F-9596-E127729D0C9F}" destId="{5D8718AD-0077-4E6D-BFB1-9B0284671D19}" srcOrd="0" destOrd="0" presId="urn:microsoft.com/office/officeart/2018/2/layout/IconVerticalSolidList"/>
    <dgm:cxn modelId="{EF53C7DC-AE29-4518-9861-51BC53AEEAA6}" srcId="{EC14F0E0-46B4-4F7F-9596-E127729D0C9F}" destId="{61C1FDA9-488C-4F48-B20A-0BC895447671}" srcOrd="2" destOrd="0" parTransId="{200FFB49-2207-4AC6-9588-FAD6C10829D3}" sibTransId="{F0D3626F-2ABE-4028-9DCB-1AD9002439D5}"/>
    <dgm:cxn modelId="{C007BE93-014A-4E3E-AA99-C7AB7EAD112E}" type="presParOf" srcId="{5D8718AD-0077-4E6D-BFB1-9B0284671D19}" destId="{9CECDAAF-EA51-4AEF-8BEB-0306E4199CC5}" srcOrd="0" destOrd="0" presId="urn:microsoft.com/office/officeart/2018/2/layout/IconVerticalSolidList"/>
    <dgm:cxn modelId="{999B9DB3-B5EE-42D0-A8F6-93C64D42E3EC}" type="presParOf" srcId="{9CECDAAF-EA51-4AEF-8BEB-0306E4199CC5}" destId="{44E846F6-31F3-4816-B160-BF5FFD5EDD30}" srcOrd="0" destOrd="0" presId="urn:microsoft.com/office/officeart/2018/2/layout/IconVerticalSolidList"/>
    <dgm:cxn modelId="{97B06A70-0F6B-48D7-948A-A2B7EB5A9F6F}" type="presParOf" srcId="{9CECDAAF-EA51-4AEF-8BEB-0306E4199CC5}" destId="{78693332-E9CF-4ECC-97C8-4FD0E92CC435}" srcOrd="1" destOrd="0" presId="urn:microsoft.com/office/officeart/2018/2/layout/IconVerticalSolidList"/>
    <dgm:cxn modelId="{5EA1BEB5-5A16-489F-BB0C-96D7B91A64D2}" type="presParOf" srcId="{9CECDAAF-EA51-4AEF-8BEB-0306E4199CC5}" destId="{F7B9C516-41B4-4E81-A118-BE54DA917AF7}" srcOrd="2" destOrd="0" presId="urn:microsoft.com/office/officeart/2018/2/layout/IconVerticalSolidList"/>
    <dgm:cxn modelId="{37A5508B-8052-41DC-A00E-C9068F97DBDF}" type="presParOf" srcId="{9CECDAAF-EA51-4AEF-8BEB-0306E4199CC5}" destId="{C7DB38CC-FCDD-4229-8BC1-A2A82624E8C9}" srcOrd="3" destOrd="0" presId="urn:microsoft.com/office/officeart/2018/2/layout/IconVerticalSolidList"/>
    <dgm:cxn modelId="{C0DC146A-3BCE-47EE-9417-FF1F42B88FAD}" type="presParOf" srcId="{9CECDAAF-EA51-4AEF-8BEB-0306E4199CC5}" destId="{63F86CCD-5390-4E95-B21C-E5C0B410DE4C}" srcOrd="4" destOrd="0" presId="urn:microsoft.com/office/officeart/2018/2/layout/IconVerticalSolidList"/>
    <dgm:cxn modelId="{B863A201-A9CB-4381-8184-8E22AF0BD497}" type="presParOf" srcId="{5D8718AD-0077-4E6D-BFB1-9B0284671D19}" destId="{788C2DFB-5BB4-44F7-8A6D-A8D927612271}" srcOrd="1" destOrd="0" presId="urn:microsoft.com/office/officeart/2018/2/layout/IconVerticalSolidList"/>
    <dgm:cxn modelId="{D650C1CD-E39A-4CAA-93E0-6905E440B691}" type="presParOf" srcId="{5D8718AD-0077-4E6D-BFB1-9B0284671D19}" destId="{DBF96299-D594-44CA-9E8A-AFEA26E0218D}" srcOrd="2" destOrd="0" presId="urn:microsoft.com/office/officeart/2018/2/layout/IconVerticalSolidList"/>
    <dgm:cxn modelId="{67B9BA3F-E18F-4890-8C14-0B97A1D90F10}" type="presParOf" srcId="{DBF96299-D594-44CA-9E8A-AFEA26E0218D}" destId="{89CAF812-9DDC-414B-99E0-024728F5CA4D}" srcOrd="0" destOrd="0" presId="urn:microsoft.com/office/officeart/2018/2/layout/IconVerticalSolidList"/>
    <dgm:cxn modelId="{33CDC15F-0A21-4246-9C72-0EC287A46CEC}" type="presParOf" srcId="{DBF96299-D594-44CA-9E8A-AFEA26E0218D}" destId="{A9B37E10-7E23-4AE8-AFF8-12E7BE08307E}" srcOrd="1" destOrd="0" presId="urn:microsoft.com/office/officeart/2018/2/layout/IconVerticalSolidList"/>
    <dgm:cxn modelId="{C79B4A43-1B1F-4423-9736-DB26BF6BC366}" type="presParOf" srcId="{DBF96299-D594-44CA-9E8A-AFEA26E0218D}" destId="{817C846F-5F7F-4F29-A63D-6E88B3771DDB}" srcOrd="2" destOrd="0" presId="urn:microsoft.com/office/officeart/2018/2/layout/IconVerticalSolidList"/>
    <dgm:cxn modelId="{BE2EF561-506E-43F5-B041-278EB8ADDC40}" type="presParOf" srcId="{DBF96299-D594-44CA-9E8A-AFEA26E0218D}" destId="{C236231F-6688-4F9B-8BFA-548DAFB02BCA}" srcOrd="3" destOrd="0" presId="urn:microsoft.com/office/officeart/2018/2/layout/IconVerticalSolidList"/>
    <dgm:cxn modelId="{C42AE52B-439B-482B-AE7D-910EB2CC00D3}" type="presParOf" srcId="{5D8718AD-0077-4E6D-BFB1-9B0284671D19}" destId="{D5D19380-B75C-4E7A-BC43-B3CC9EE8EAE4}" srcOrd="3" destOrd="0" presId="urn:microsoft.com/office/officeart/2018/2/layout/IconVerticalSolidList"/>
    <dgm:cxn modelId="{F14BA3D1-8660-49F3-B5E6-B1CF2481F03E}" type="presParOf" srcId="{5D8718AD-0077-4E6D-BFB1-9B0284671D19}" destId="{63CABEDF-2019-4DF7-A4FB-E1D6D5C11851}" srcOrd="4" destOrd="0" presId="urn:microsoft.com/office/officeart/2018/2/layout/IconVerticalSolidList"/>
    <dgm:cxn modelId="{FB6A4FA8-B432-4C31-AA3A-EC6888884923}" type="presParOf" srcId="{63CABEDF-2019-4DF7-A4FB-E1D6D5C11851}" destId="{3147ABDE-7CD7-46D2-825C-98D90A06B00E}" srcOrd="0" destOrd="0" presId="urn:microsoft.com/office/officeart/2018/2/layout/IconVerticalSolidList"/>
    <dgm:cxn modelId="{0E1171D7-C34A-44F4-AEC4-CF4E78EEF7DD}" type="presParOf" srcId="{63CABEDF-2019-4DF7-A4FB-E1D6D5C11851}" destId="{CFCE6288-216D-4D20-B088-E9849FE359BD}" srcOrd="1" destOrd="0" presId="urn:microsoft.com/office/officeart/2018/2/layout/IconVerticalSolidList"/>
    <dgm:cxn modelId="{844E411F-4C54-4B0D-9ADD-DF62BA44914A}" type="presParOf" srcId="{63CABEDF-2019-4DF7-A4FB-E1D6D5C11851}" destId="{8C0A4BE5-D0F5-4957-8020-7D9D470EEAE5}" srcOrd="2" destOrd="0" presId="urn:microsoft.com/office/officeart/2018/2/layout/IconVerticalSolidList"/>
    <dgm:cxn modelId="{7246442B-99E1-4A1A-8D70-693D8128FBD4}" type="presParOf" srcId="{63CABEDF-2019-4DF7-A4FB-E1D6D5C11851}" destId="{1A744FA7-4EC9-463A-90FD-A20661968051}" srcOrd="3" destOrd="0" presId="urn:microsoft.com/office/officeart/2018/2/layout/IconVerticalSolidList"/>
    <dgm:cxn modelId="{4BE87603-303A-49F7-9CCD-8213594738E3}" type="presParOf" srcId="{63CABEDF-2019-4DF7-A4FB-E1D6D5C11851}" destId="{3A363152-BD4B-4921-8163-A6B8AF0637F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7FF1DD-A42E-4B81-893B-74C28A44A4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880EE2-5729-4920-AF24-B807CBF11D94}">
      <dgm:prSet/>
      <dgm:spPr/>
      <dgm:t>
        <a:bodyPr/>
        <a:lstStyle/>
        <a:p>
          <a:r>
            <a:rPr lang="en-US"/>
            <a:t>Averaged over all possible data-generating distributions, every learning algorithm has the same generalisation error.</a:t>
          </a:r>
        </a:p>
      </dgm:t>
    </dgm:pt>
    <dgm:pt modelId="{41E77699-D1AA-4D1E-A8F2-3FE0D067373A}" type="parTrans" cxnId="{ECE333DC-DEB0-4BB9-911D-9B8895DB00C8}">
      <dgm:prSet/>
      <dgm:spPr/>
      <dgm:t>
        <a:bodyPr/>
        <a:lstStyle/>
        <a:p>
          <a:endParaRPr lang="en-US"/>
        </a:p>
      </dgm:t>
    </dgm:pt>
    <dgm:pt modelId="{7F129E8B-CB70-4EC8-B731-44EDA0EA20D1}" type="sibTrans" cxnId="{ECE333DC-DEB0-4BB9-911D-9B8895DB00C8}">
      <dgm:prSet/>
      <dgm:spPr/>
      <dgm:t>
        <a:bodyPr/>
        <a:lstStyle/>
        <a:p>
          <a:endParaRPr lang="en-US"/>
        </a:p>
      </dgm:t>
    </dgm:pt>
    <dgm:pt modelId="{8BFF1FE1-B6A6-46CA-8C24-2B8E66BD76D6}">
      <dgm:prSet/>
      <dgm:spPr/>
      <dgm:t>
        <a:bodyPr/>
        <a:lstStyle/>
        <a:p>
          <a:r>
            <a:rPr lang="en-US"/>
            <a:t>Wolpert (1996)</a:t>
          </a:r>
        </a:p>
      </dgm:t>
    </dgm:pt>
    <dgm:pt modelId="{281E3AF9-3D74-4A19-816D-1106C87D7CD7}" type="parTrans" cxnId="{51652DDF-BA84-42FF-8BB1-D82E948BF530}">
      <dgm:prSet/>
      <dgm:spPr/>
      <dgm:t>
        <a:bodyPr/>
        <a:lstStyle/>
        <a:p>
          <a:endParaRPr lang="en-US"/>
        </a:p>
      </dgm:t>
    </dgm:pt>
    <dgm:pt modelId="{00190595-8C8D-4719-B03E-D58EF86B31A2}" type="sibTrans" cxnId="{51652DDF-BA84-42FF-8BB1-D82E948BF530}">
      <dgm:prSet/>
      <dgm:spPr/>
      <dgm:t>
        <a:bodyPr/>
        <a:lstStyle/>
        <a:p>
          <a:endParaRPr lang="en-US"/>
        </a:p>
      </dgm:t>
    </dgm:pt>
    <dgm:pt modelId="{76CB3A7E-75E4-4D04-9672-2405106E0357}">
      <dgm:prSet/>
      <dgm:spPr/>
      <dgm:t>
        <a:bodyPr/>
        <a:lstStyle/>
        <a:p>
          <a:r>
            <a:rPr lang="en-US"/>
            <a:t>This means that there is no universal learning algorithm or absolute best learning algorithm.</a:t>
          </a:r>
        </a:p>
      </dgm:t>
    </dgm:pt>
    <dgm:pt modelId="{D6385519-0DB2-43AE-9E24-D7365FA29229}" type="parTrans" cxnId="{86ED9DF6-96A1-4657-978C-C5F1411880B6}">
      <dgm:prSet/>
      <dgm:spPr/>
      <dgm:t>
        <a:bodyPr/>
        <a:lstStyle/>
        <a:p>
          <a:endParaRPr lang="en-US"/>
        </a:p>
      </dgm:t>
    </dgm:pt>
    <dgm:pt modelId="{ACEC5298-71C9-45F5-A64A-C9EC2E64BCC9}" type="sibTrans" cxnId="{86ED9DF6-96A1-4657-978C-C5F1411880B6}">
      <dgm:prSet/>
      <dgm:spPr/>
      <dgm:t>
        <a:bodyPr/>
        <a:lstStyle/>
        <a:p>
          <a:endParaRPr lang="en-US"/>
        </a:p>
      </dgm:t>
    </dgm:pt>
    <dgm:pt modelId="{AB1D2DE3-9157-40F7-9CEB-AAA811EDCBDE}">
      <dgm:prSet/>
      <dgm:spPr/>
      <dgm:t>
        <a:bodyPr/>
        <a:lstStyle/>
        <a:p>
          <a:r>
            <a:rPr lang="en-US"/>
            <a:t>We need to make assumptions about the kinds of data-generating distributions we encounter in practice.</a:t>
          </a:r>
        </a:p>
      </dgm:t>
    </dgm:pt>
    <dgm:pt modelId="{D6A0C874-2363-48C2-A15B-5123A888A276}" type="parTrans" cxnId="{18374F5D-8E94-4C83-A9B1-6525A60C9A0D}">
      <dgm:prSet/>
      <dgm:spPr/>
      <dgm:t>
        <a:bodyPr/>
        <a:lstStyle/>
        <a:p>
          <a:endParaRPr lang="en-US"/>
        </a:p>
      </dgm:t>
    </dgm:pt>
    <dgm:pt modelId="{1A15A587-26A0-4C18-9A15-76376B74F266}" type="sibTrans" cxnId="{18374F5D-8E94-4C83-A9B1-6525A60C9A0D}">
      <dgm:prSet/>
      <dgm:spPr/>
      <dgm:t>
        <a:bodyPr/>
        <a:lstStyle/>
        <a:p>
          <a:endParaRPr lang="en-US"/>
        </a:p>
      </dgm:t>
    </dgm:pt>
    <dgm:pt modelId="{8A0391C9-2DC8-4252-98ED-03AAEF027208}" type="pres">
      <dgm:prSet presAssocID="{BE7FF1DD-A42E-4B81-893B-74C28A44A4D7}" presName="root" presStyleCnt="0">
        <dgm:presLayoutVars>
          <dgm:dir/>
          <dgm:resizeHandles val="exact"/>
        </dgm:presLayoutVars>
      </dgm:prSet>
      <dgm:spPr/>
    </dgm:pt>
    <dgm:pt modelId="{4770D876-0356-4A89-8580-009EC9DD5080}" type="pres">
      <dgm:prSet presAssocID="{4B880EE2-5729-4920-AF24-B807CBF11D94}" presName="compNode" presStyleCnt="0"/>
      <dgm:spPr/>
    </dgm:pt>
    <dgm:pt modelId="{29361884-B3EB-455A-9903-1BAD6C350C0F}" type="pres">
      <dgm:prSet presAssocID="{4B880EE2-5729-4920-AF24-B807CBF11D94}" presName="bgRect" presStyleLbl="bgShp" presStyleIdx="0" presStyleCnt="3"/>
      <dgm:spPr/>
    </dgm:pt>
    <dgm:pt modelId="{09B95A03-4A45-4A92-9798-DFDFCB971CC1}" type="pres">
      <dgm:prSet presAssocID="{4B880EE2-5729-4920-AF24-B807CBF11D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5FC8170-283A-401F-BB7F-33DD30C18327}" type="pres">
      <dgm:prSet presAssocID="{4B880EE2-5729-4920-AF24-B807CBF11D94}" presName="spaceRect" presStyleCnt="0"/>
      <dgm:spPr/>
    </dgm:pt>
    <dgm:pt modelId="{2E72E9EF-4F80-4565-9E9A-5FDB3EED8F2A}" type="pres">
      <dgm:prSet presAssocID="{4B880EE2-5729-4920-AF24-B807CBF11D94}" presName="parTx" presStyleLbl="revTx" presStyleIdx="0" presStyleCnt="4">
        <dgm:presLayoutVars>
          <dgm:chMax val="0"/>
          <dgm:chPref val="0"/>
        </dgm:presLayoutVars>
      </dgm:prSet>
      <dgm:spPr/>
    </dgm:pt>
    <dgm:pt modelId="{0747C91C-B78A-484E-8BA2-DCA63CCA22E2}" type="pres">
      <dgm:prSet presAssocID="{4B880EE2-5729-4920-AF24-B807CBF11D94}" presName="desTx" presStyleLbl="revTx" presStyleIdx="1" presStyleCnt="4">
        <dgm:presLayoutVars/>
      </dgm:prSet>
      <dgm:spPr/>
    </dgm:pt>
    <dgm:pt modelId="{4AE5D09C-B908-47E4-84CF-B6642095AB6F}" type="pres">
      <dgm:prSet presAssocID="{7F129E8B-CB70-4EC8-B731-44EDA0EA20D1}" presName="sibTrans" presStyleCnt="0"/>
      <dgm:spPr/>
    </dgm:pt>
    <dgm:pt modelId="{7D7DFEE1-96B6-4326-81F6-AA13E35DDE34}" type="pres">
      <dgm:prSet presAssocID="{76CB3A7E-75E4-4D04-9672-2405106E0357}" presName="compNode" presStyleCnt="0"/>
      <dgm:spPr/>
    </dgm:pt>
    <dgm:pt modelId="{28960036-CF62-4E72-B117-FD7831ADCA99}" type="pres">
      <dgm:prSet presAssocID="{76CB3A7E-75E4-4D04-9672-2405106E0357}" presName="bgRect" presStyleLbl="bgShp" presStyleIdx="1" presStyleCnt="3"/>
      <dgm:spPr/>
    </dgm:pt>
    <dgm:pt modelId="{51255125-9ADD-4C56-BA40-B863DB40464B}" type="pres">
      <dgm:prSet presAssocID="{76CB3A7E-75E4-4D04-9672-2405106E03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44393BC-8343-447B-AEED-E16EC0F75EA9}" type="pres">
      <dgm:prSet presAssocID="{76CB3A7E-75E4-4D04-9672-2405106E0357}" presName="spaceRect" presStyleCnt="0"/>
      <dgm:spPr/>
    </dgm:pt>
    <dgm:pt modelId="{8EA7F277-78E3-4AB7-8C2C-E6D9795927F4}" type="pres">
      <dgm:prSet presAssocID="{76CB3A7E-75E4-4D04-9672-2405106E0357}" presName="parTx" presStyleLbl="revTx" presStyleIdx="2" presStyleCnt="4">
        <dgm:presLayoutVars>
          <dgm:chMax val="0"/>
          <dgm:chPref val="0"/>
        </dgm:presLayoutVars>
      </dgm:prSet>
      <dgm:spPr/>
    </dgm:pt>
    <dgm:pt modelId="{954D004B-4C14-45CD-A03A-D1FD56B60396}" type="pres">
      <dgm:prSet presAssocID="{ACEC5298-71C9-45F5-A64A-C9EC2E64BCC9}" presName="sibTrans" presStyleCnt="0"/>
      <dgm:spPr/>
    </dgm:pt>
    <dgm:pt modelId="{B65833A4-DBA2-400E-ACA3-3A302F6D6254}" type="pres">
      <dgm:prSet presAssocID="{AB1D2DE3-9157-40F7-9CEB-AAA811EDCBDE}" presName="compNode" presStyleCnt="0"/>
      <dgm:spPr/>
    </dgm:pt>
    <dgm:pt modelId="{2CAC661F-D3CE-47AA-BBFC-1C928343537D}" type="pres">
      <dgm:prSet presAssocID="{AB1D2DE3-9157-40F7-9CEB-AAA811EDCBDE}" presName="bgRect" presStyleLbl="bgShp" presStyleIdx="2" presStyleCnt="3"/>
      <dgm:spPr/>
    </dgm:pt>
    <dgm:pt modelId="{E1C0113A-DF82-44A1-9A6F-BC90ED824699}" type="pres">
      <dgm:prSet presAssocID="{AB1D2DE3-9157-40F7-9CEB-AAA811EDCB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D1E4AEE-66F2-42E6-8642-2539253A61B8}" type="pres">
      <dgm:prSet presAssocID="{AB1D2DE3-9157-40F7-9CEB-AAA811EDCBDE}" presName="spaceRect" presStyleCnt="0"/>
      <dgm:spPr/>
    </dgm:pt>
    <dgm:pt modelId="{9E6004EA-A3A3-47A8-B8D0-558ADB5C9AED}" type="pres">
      <dgm:prSet presAssocID="{AB1D2DE3-9157-40F7-9CEB-AAA811EDCBD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2265C01-4677-4DA6-968B-F562B290C6D8}" type="presOf" srcId="{AB1D2DE3-9157-40F7-9CEB-AAA811EDCBDE}" destId="{9E6004EA-A3A3-47A8-B8D0-558ADB5C9AED}" srcOrd="0" destOrd="0" presId="urn:microsoft.com/office/officeart/2018/2/layout/IconVerticalSolidList"/>
    <dgm:cxn modelId="{18374F5D-8E94-4C83-A9B1-6525A60C9A0D}" srcId="{BE7FF1DD-A42E-4B81-893B-74C28A44A4D7}" destId="{AB1D2DE3-9157-40F7-9CEB-AAA811EDCBDE}" srcOrd="2" destOrd="0" parTransId="{D6A0C874-2363-48C2-A15B-5123A888A276}" sibTransId="{1A15A587-26A0-4C18-9A15-76376B74F266}"/>
    <dgm:cxn modelId="{B7378770-53EB-454F-A3AC-17D19855163F}" type="presOf" srcId="{BE7FF1DD-A42E-4B81-893B-74C28A44A4D7}" destId="{8A0391C9-2DC8-4252-98ED-03AAEF027208}" srcOrd="0" destOrd="0" presId="urn:microsoft.com/office/officeart/2018/2/layout/IconVerticalSolidList"/>
    <dgm:cxn modelId="{592394BA-A23A-4CA3-AA5B-7B4D36EB382E}" type="presOf" srcId="{8BFF1FE1-B6A6-46CA-8C24-2B8E66BD76D6}" destId="{0747C91C-B78A-484E-8BA2-DCA63CCA22E2}" srcOrd="0" destOrd="0" presId="urn:microsoft.com/office/officeart/2018/2/layout/IconVerticalSolidList"/>
    <dgm:cxn modelId="{ECE333DC-DEB0-4BB9-911D-9B8895DB00C8}" srcId="{BE7FF1DD-A42E-4B81-893B-74C28A44A4D7}" destId="{4B880EE2-5729-4920-AF24-B807CBF11D94}" srcOrd="0" destOrd="0" parTransId="{41E77699-D1AA-4D1E-A8F2-3FE0D067373A}" sibTransId="{7F129E8B-CB70-4EC8-B731-44EDA0EA20D1}"/>
    <dgm:cxn modelId="{51652DDF-BA84-42FF-8BB1-D82E948BF530}" srcId="{4B880EE2-5729-4920-AF24-B807CBF11D94}" destId="{8BFF1FE1-B6A6-46CA-8C24-2B8E66BD76D6}" srcOrd="0" destOrd="0" parTransId="{281E3AF9-3D74-4A19-816D-1106C87D7CD7}" sibTransId="{00190595-8C8D-4719-B03E-D58EF86B31A2}"/>
    <dgm:cxn modelId="{9F7559E6-FCD2-4DDD-8446-67C97CE9BC47}" type="presOf" srcId="{76CB3A7E-75E4-4D04-9672-2405106E0357}" destId="{8EA7F277-78E3-4AB7-8C2C-E6D9795927F4}" srcOrd="0" destOrd="0" presId="urn:microsoft.com/office/officeart/2018/2/layout/IconVerticalSolidList"/>
    <dgm:cxn modelId="{47FE1CF3-D851-4B4A-B7B4-AFDF382B981A}" type="presOf" srcId="{4B880EE2-5729-4920-AF24-B807CBF11D94}" destId="{2E72E9EF-4F80-4565-9E9A-5FDB3EED8F2A}" srcOrd="0" destOrd="0" presId="urn:microsoft.com/office/officeart/2018/2/layout/IconVerticalSolidList"/>
    <dgm:cxn modelId="{86ED9DF6-96A1-4657-978C-C5F1411880B6}" srcId="{BE7FF1DD-A42E-4B81-893B-74C28A44A4D7}" destId="{76CB3A7E-75E4-4D04-9672-2405106E0357}" srcOrd="1" destOrd="0" parTransId="{D6385519-0DB2-43AE-9E24-D7365FA29229}" sibTransId="{ACEC5298-71C9-45F5-A64A-C9EC2E64BCC9}"/>
    <dgm:cxn modelId="{CE6F779C-1714-4672-8D88-2E86842FFD7B}" type="presParOf" srcId="{8A0391C9-2DC8-4252-98ED-03AAEF027208}" destId="{4770D876-0356-4A89-8580-009EC9DD5080}" srcOrd="0" destOrd="0" presId="urn:microsoft.com/office/officeart/2018/2/layout/IconVerticalSolidList"/>
    <dgm:cxn modelId="{30765C1D-66E1-4FD5-B9EB-8693B732F666}" type="presParOf" srcId="{4770D876-0356-4A89-8580-009EC9DD5080}" destId="{29361884-B3EB-455A-9903-1BAD6C350C0F}" srcOrd="0" destOrd="0" presId="urn:microsoft.com/office/officeart/2018/2/layout/IconVerticalSolidList"/>
    <dgm:cxn modelId="{6F27D351-ABA1-4CC0-80AF-681C1F4D6C8F}" type="presParOf" srcId="{4770D876-0356-4A89-8580-009EC9DD5080}" destId="{09B95A03-4A45-4A92-9798-DFDFCB971CC1}" srcOrd="1" destOrd="0" presId="urn:microsoft.com/office/officeart/2018/2/layout/IconVerticalSolidList"/>
    <dgm:cxn modelId="{08050AF1-4A93-476E-B6D1-3034CD6AE606}" type="presParOf" srcId="{4770D876-0356-4A89-8580-009EC9DD5080}" destId="{D5FC8170-283A-401F-BB7F-33DD30C18327}" srcOrd="2" destOrd="0" presId="urn:microsoft.com/office/officeart/2018/2/layout/IconVerticalSolidList"/>
    <dgm:cxn modelId="{5A9DD002-FABF-4428-A4FB-232D9CBEC875}" type="presParOf" srcId="{4770D876-0356-4A89-8580-009EC9DD5080}" destId="{2E72E9EF-4F80-4565-9E9A-5FDB3EED8F2A}" srcOrd="3" destOrd="0" presId="urn:microsoft.com/office/officeart/2018/2/layout/IconVerticalSolidList"/>
    <dgm:cxn modelId="{C25C38FE-56EC-4F6D-B9AE-AD446DA9AF14}" type="presParOf" srcId="{4770D876-0356-4A89-8580-009EC9DD5080}" destId="{0747C91C-B78A-484E-8BA2-DCA63CCA22E2}" srcOrd="4" destOrd="0" presId="urn:microsoft.com/office/officeart/2018/2/layout/IconVerticalSolidList"/>
    <dgm:cxn modelId="{4C4B3CB8-6B2A-45E5-BCEC-77E1B3B32D94}" type="presParOf" srcId="{8A0391C9-2DC8-4252-98ED-03AAEF027208}" destId="{4AE5D09C-B908-47E4-84CF-B6642095AB6F}" srcOrd="1" destOrd="0" presId="urn:microsoft.com/office/officeart/2018/2/layout/IconVerticalSolidList"/>
    <dgm:cxn modelId="{21E9791D-345A-40B2-A44B-8B0578031CAD}" type="presParOf" srcId="{8A0391C9-2DC8-4252-98ED-03AAEF027208}" destId="{7D7DFEE1-96B6-4326-81F6-AA13E35DDE34}" srcOrd="2" destOrd="0" presId="urn:microsoft.com/office/officeart/2018/2/layout/IconVerticalSolidList"/>
    <dgm:cxn modelId="{ED3F59AE-F614-4009-AE4E-BF53025C8CB0}" type="presParOf" srcId="{7D7DFEE1-96B6-4326-81F6-AA13E35DDE34}" destId="{28960036-CF62-4E72-B117-FD7831ADCA99}" srcOrd="0" destOrd="0" presId="urn:microsoft.com/office/officeart/2018/2/layout/IconVerticalSolidList"/>
    <dgm:cxn modelId="{4E7E9662-3A60-4360-8650-15773AFD3C50}" type="presParOf" srcId="{7D7DFEE1-96B6-4326-81F6-AA13E35DDE34}" destId="{51255125-9ADD-4C56-BA40-B863DB40464B}" srcOrd="1" destOrd="0" presId="urn:microsoft.com/office/officeart/2018/2/layout/IconVerticalSolidList"/>
    <dgm:cxn modelId="{496B657A-8685-4178-8F76-A4604BF8A897}" type="presParOf" srcId="{7D7DFEE1-96B6-4326-81F6-AA13E35DDE34}" destId="{144393BC-8343-447B-AEED-E16EC0F75EA9}" srcOrd="2" destOrd="0" presId="urn:microsoft.com/office/officeart/2018/2/layout/IconVerticalSolidList"/>
    <dgm:cxn modelId="{FE412FF1-0F5A-454A-9153-3B2FEC00C9A6}" type="presParOf" srcId="{7D7DFEE1-96B6-4326-81F6-AA13E35DDE34}" destId="{8EA7F277-78E3-4AB7-8C2C-E6D9795927F4}" srcOrd="3" destOrd="0" presId="urn:microsoft.com/office/officeart/2018/2/layout/IconVerticalSolidList"/>
    <dgm:cxn modelId="{DFC35FA2-4409-44B6-9959-26DF552708FB}" type="presParOf" srcId="{8A0391C9-2DC8-4252-98ED-03AAEF027208}" destId="{954D004B-4C14-45CD-A03A-D1FD56B60396}" srcOrd="3" destOrd="0" presId="urn:microsoft.com/office/officeart/2018/2/layout/IconVerticalSolidList"/>
    <dgm:cxn modelId="{98AA8842-041E-4B25-8AC1-9986CD163062}" type="presParOf" srcId="{8A0391C9-2DC8-4252-98ED-03AAEF027208}" destId="{B65833A4-DBA2-400E-ACA3-3A302F6D6254}" srcOrd="4" destOrd="0" presId="urn:microsoft.com/office/officeart/2018/2/layout/IconVerticalSolidList"/>
    <dgm:cxn modelId="{D764BE42-BE41-43E6-BE19-3F6CF9852A39}" type="presParOf" srcId="{B65833A4-DBA2-400E-ACA3-3A302F6D6254}" destId="{2CAC661F-D3CE-47AA-BBFC-1C928343537D}" srcOrd="0" destOrd="0" presId="urn:microsoft.com/office/officeart/2018/2/layout/IconVerticalSolidList"/>
    <dgm:cxn modelId="{87967C17-FFD4-4FA3-B137-0EAC0DE0FF17}" type="presParOf" srcId="{B65833A4-DBA2-400E-ACA3-3A302F6D6254}" destId="{E1C0113A-DF82-44A1-9A6F-BC90ED824699}" srcOrd="1" destOrd="0" presId="urn:microsoft.com/office/officeart/2018/2/layout/IconVerticalSolidList"/>
    <dgm:cxn modelId="{ED8A018B-E94A-4430-B30B-8ECCEB2C089F}" type="presParOf" srcId="{B65833A4-DBA2-400E-ACA3-3A302F6D6254}" destId="{BD1E4AEE-66F2-42E6-8642-2539253A61B8}" srcOrd="2" destOrd="0" presId="urn:microsoft.com/office/officeart/2018/2/layout/IconVerticalSolidList"/>
    <dgm:cxn modelId="{0607867E-758E-4E42-8BDB-97FC6A26C69C}" type="presParOf" srcId="{B65833A4-DBA2-400E-ACA3-3A302F6D6254}" destId="{9E6004EA-A3A3-47A8-B8D0-558ADB5C9A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E3A1BC-1822-40BF-BFC1-E21DFCDC03C9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B19A2FD-F2C2-4C96-8EC1-B8E73614A68C}">
      <dgm:prSet/>
      <dgm:spPr/>
      <dgm:t>
        <a:bodyPr/>
        <a:lstStyle/>
        <a:p>
          <a:r>
            <a:rPr lang="en-US"/>
            <a:t>A setting of a machine learning algorithm that is not adapted by the algorithm itself is called a hyperparameter.</a:t>
          </a:r>
        </a:p>
      </dgm:t>
    </dgm:pt>
    <dgm:pt modelId="{7C3CE581-B18C-43F8-82A1-DDA4898FE326}" type="parTrans" cxnId="{4BC5350E-4118-43D8-A619-3BAEBDB2D63B}">
      <dgm:prSet/>
      <dgm:spPr/>
      <dgm:t>
        <a:bodyPr/>
        <a:lstStyle/>
        <a:p>
          <a:endParaRPr lang="en-US"/>
        </a:p>
      </dgm:t>
    </dgm:pt>
    <dgm:pt modelId="{07B91ECB-85D5-4D6F-B6BF-9EDB0011A982}" type="sibTrans" cxnId="{4BC5350E-4118-43D8-A619-3BAEBDB2D63B}">
      <dgm:prSet/>
      <dgm:spPr/>
      <dgm:t>
        <a:bodyPr/>
        <a:lstStyle/>
        <a:p>
          <a:endParaRPr lang="en-US"/>
        </a:p>
      </dgm:t>
    </dgm:pt>
    <dgm:pt modelId="{D9B0569B-E25E-4AB5-9EEC-F10896AC16A7}">
      <dgm:prSet/>
      <dgm:spPr/>
      <dgm:t>
        <a:bodyPr/>
        <a:lstStyle/>
        <a:p>
          <a:r>
            <a:rPr lang="en-US"/>
            <a:t>typical example: learning rate</a:t>
          </a:r>
        </a:p>
      </dgm:t>
    </dgm:pt>
    <dgm:pt modelId="{64830086-BD28-42D9-B477-74A2EC216781}" type="parTrans" cxnId="{0029163D-009A-4F3E-A404-74D1D8D7A5F2}">
      <dgm:prSet/>
      <dgm:spPr/>
      <dgm:t>
        <a:bodyPr/>
        <a:lstStyle/>
        <a:p>
          <a:endParaRPr lang="en-US"/>
        </a:p>
      </dgm:t>
    </dgm:pt>
    <dgm:pt modelId="{1C6F24D5-6EFB-42FC-B6F2-3DD07B054AA9}" type="sibTrans" cxnId="{0029163D-009A-4F3E-A404-74D1D8D7A5F2}">
      <dgm:prSet/>
      <dgm:spPr/>
      <dgm:t>
        <a:bodyPr/>
        <a:lstStyle/>
        <a:p>
          <a:endParaRPr lang="en-US"/>
        </a:p>
      </dgm:t>
    </dgm:pt>
    <dgm:pt modelId="{B42F8827-0984-42A8-94DB-A3E423BDEA28}">
      <dgm:prSet/>
      <dgm:spPr/>
      <dgm:t>
        <a:bodyPr/>
        <a:lstStyle/>
        <a:p>
          <a:r>
            <a:rPr lang="en-US"/>
            <a:t>Some settings need to be hyperparameters because adapting them during training would lead to overfitting.</a:t>
          </a:r>
        </a:p>
      </dgm:t>
    </dgm:pt>
    <dgm:pt modelId="{307A40F9-A168-4305-8A12-B129D62E7625}" type="parTrans" cxnId="{4E69149F-A5A0-4E05-9E9D-57EE758F60F6}">
      <dgm:prSet/>
      <dgm:spPr/>
      <dgm:t>
        <a:bodyPr/>
        <a:lstStyle/>
        <a:p>
          <a:endParaRPr lang="en-US"/>
        </a:p>
      </dgm:t>
    </dgm:pt>
    <dgm:pt modelId="{D2013D19-B079-45A5-9135-D45736C4A028}" type="sibTrans" cxnId="{4E69149F-A5A0-4E05-9E9D-57EE758F60F6}">
      <dgm:prSet/>
      <dgm:spPr/>
      <dgm:t>
        <a:bodyPr/>
        <a:lstStyle/>
        <a:p>
          <a:endParaRPr lang="en-US"/>
        </a:p>
      </dgm:t>
    </dgm:pt>
    <dgm:pt modelId="{2C900168-67CD-4FFB-A3CE-D3B53A4B47E6}">
      <dgm:prSet/>
      <dgm:spPr/>
      <dgm:t>
        <a:bodyPr/>
        <a:lstStyle/>
        <a:p>
          <a:r>
            <a:rPr lang="en-US"/>
            <a:t>such as parameters related to the model’s capacity</a:t>
          </a:r>
        </a:p>
      </dgm:t>
    </dgm:pt>
    <dgm:pt modelId="{6699EEA9-AE1C-4E9C-AC13-F80A39ABEABA}" type="parTrans" cxnId="{7F42DC6B-34CF-470C-BA41-73623A3E0445}">
      <dgm:prSet/>
      <dgm:spPr/>
      <dgm:t>
        <a:bodyPr/>
        <a:lstStyle/>
        <a:p>
          <a:endParaRPr lang="en-US"/>
        </a:p>
      </dgm:t>
    </dgm:pt>
    <dgm:pt modelId="{7EA632EA-D7EB-4AED-A88F-8D723A236E6B}" type="sibTrans" cxnId="{7F42DC6B-34CF-470C-BA41-73623A3E0445}">
      <dgm:prSet/>
      <dgm:spPr/>
      <dgm:t>
        <a:bodyPr/>
        <a:lstStyle/>
        <a:p>
          <a:endParaRPr lang="en-US"/>
        </a:p>
      </dgm:t>
    </dgm:pt>
    <dgm:pt modelId="{163324BD-DA3F-4B10-929A-6380E1774AF0}">
      <dgm:prSet/>
      <dgm:spPr/>
      <dgm:t>
        <a:bodyPr/>
        <a:lstStyle/>
        <a:p>
          <a:r>
            <a:rPr lang="en-US"/>
            <a:t>To tune hyperparameters, we need a separate validation set, or need to use cross-validation.</a:t>
          </a:r>
        </a:p>
      </dgm:t>
    </dgm:pt>
    <dgm:pt modelId="{BB4D4FB0-B98A-4456-820B-ABD3F8BF384B}" type="parTrans" cxnId="{424441F2-8D0B-4AEF-8A43-69AFE6009493}">
      <dgm:prSet/>
      <dgm:spPr/>
      <dgm:t>
        <a:bodyPr/>
        <a:lstStyle/>
        <a:p>
          <a:endParaRPr lang="en-US"/>
        </a:p>
      </dgm:t>
    </dgm:pt>
    <dgm:pt modelId="{87D0FD60-6212-4809-A77F-AD35318FA5B0}" type="sibTrans" cxnId="{424441F2-8D0B-4AEF-8A43-69AFE6009493}">
      <dgm:prSet/>
      <dgm:spPr/>
      <dgm:t>
        <a:bodyPr/>
        <a:lstStyle/>
        <a:p>
          <a:endParaRPr lang="en-US"/>
        </a:p>
      </dgm:t>
    </dgm:pt>
    <dgm:pt modelId="{DC004421-F133-455E-8954-E696729769A2}" type="pres">
      <dgm:prSet presAssocID="{4FE3A1BC-1822-40BF-BFC1-E21DFCDC03C9}" presName="Name0" presStyleCnt="0">
        <dgm:presLayoutVars>
          <dgm:dir/>
          <dgm:animLvl val="lvl"/>
          <dgm:resizeHandles val="exact"/>
        </dgm:presLayoutVars>
      </dgm:prSet>
      <dgm:spPr/>
    </dgm:pt>
    <dgm:pt modelId="{298A7AE8-07D0-49E9-93D9-656592BB26E4}" type="pres">
      <dgm:prSet presAssocID="{163324BD-DA3F-4B10-929A-6380E1774AF0}" presName="boxAndChildren" presStyleCnt="0"/>
      <dgm:spPr/>
    </dgm:pt>
    <dgm:pt modelId="{ABC4D4BF-C640-407A-893E-8C847FAFC572}" type="pres">
      <dgm:prSet presAssocID="{163324BD-DA3F-4B10-929A-6380E1774AF0}" presName="parentTextBox" presStyleLbl="node1" presStyleIdx="0" presStyleCnt="3"/>
      <dgm:spPr/>
    </dgm:pt>
    <dgm:pt modelId="{FE630EAC-D345-4D9A-BADC-3027149C6F72}" type="pres">
      <dgm:prSet presAssocID="{D2013D19-B079-45A5-9135-D45736C4A028}" presName="sp" presStyleCnt="0"/>
      <dgm:spPr/>
    </dgm:pt>
    <dgm:pt modelId="{948F70A9-F730-4F82-AC77-5988D3BA7FCD}" type="pres">
      <dgm:prSet presAssocID="{B42F8827-0984-42A8-94DB-A3E423BDEA28}" presName="arrowAndChildren" presStyleCnt="0"/>
      <dgm:spPr/>
    </dgm:pt>
    <dgm:pt modelId="{6E16CEBB-CE3A-45CF-8FBA-F20F8E3EED0B}" type="pres">
      <dgm:prSet presAssocID="{B42F8827-0984-42A8-94DB-A3E423BDEA28}" presName="parentTextArrow" presStyleLbl="node1" presStyleIdx="0" presStyleCnt="3"/>
      <dgm:spPr/>
    </dgm:pt>
    <dgm:pt modelId="{FF3B37D7-ED89-4B9D-862B-E3252EBDD5DB}" type="pres">
      <dgm:prSet presAssocID="{B42F8827-0984-42A8-94DB-A3E423BDEA28}" presName="arrow" presStyleLbl="node1" presStyleIdx="1" presStyleCnt="3"/>
      <dgm:spPr/>
    </dgm:pt>
    <dgm:pt modelId="{E991A78E-B306-4094-B881-23F0837C121C}" type="pres">
      <dgm:prSet presAssocID="{B42F8827-0984-42A8-94DB-A3E423BDEA28}" presName="descendantArrow" presStyleCnt="0"/>
      <dgm:spPr/>
    </dgm:pt>
    <dgm:pt modelId="{22764472-5683-447B-8F25-1F1325A3AFF0}" type="pres">
      <dgm:prSet presAssocID="{2C900168-67CD-4FFB-A3CE-D3B53A4B47E6}" presName="childTextArrow" presStyleLbl="fgAccFollowNode1" presStyleIdx="0" presStyleCnt="2">
        <dgm:presLayoutVars>
          <dgm:bulletEnabled val="1"/>
        </dgm:presLayoutVars>
      </dgm:prSet>
      <dgm:spPr/>
    </dgm:pt>
    <dgm:pt modelId="{B8D60F97-2FA8-4580-BFEF-2BEC1361165A}" type="pres">
      <dgm:prSet presAssocID="{07B91ECB-85D5-4D6F-B6BF-9EDB0011A982}" presName="sp" presStyleCnt="0"/>
      <dgm:spPr/>
    </dgm:pt>
    <dgm:pt modelId="{AEE43DBB-BD93-4E7D-AC32-5CD0199DC454}" type="pres">
      <dgm:prSet presAssocID="{CB19A2FD-F2C2-4C96-8EC1-B8E73614A68C}" presName="arrowAndChildren" presStyleCnt="0"/>
      <dgm:spPr/>
    </dgm:pt>
    <dgm:pt modelId="{1F28959A-68B2-4E84-AF86-8F93CB9D5001}" type="pres">
      <dgm:prSet presAssocID="{CB19A2FD-F2C2-4C96-8EC1-B8E73614A68C}" presName="parentTextArrow" presStyleLbl="node1" presStyleIdx="1" presStyleCnt="3"/>
      <dgm:spPr/>
    </dgm:pt>
    <dgm:pt modelId="{4557E263-B12E-43EE-B540-A2B04FA21432}" type="pres">
      <dgm:prSet presAssocID="{CB19A2FD-F2C2-4C96-8EC1-B8E73614A68C}" presName="arrow" presStyleLbl="node1" presStyleIdx="2" presStyleCnt="3"/>
      <dgm:spPr/>
    </dgm:pt>
    <dgm:pt modelId="{20F61CCA-ACA0-4BE8-931D-18D1C164B640}" type="pres">
      <dgm:prSet presAssocID="{CB19A2FD-F2C2-4C96-8EC1-B8E73614A68C}" presName="descendantArrow" presStyleCnt="0"/>
      <dgm:spPr/>
    </dgm:pt>
    <dgm:pt modelId="{BBC08F7E-B97E-4ED1-8241-AFB4331506D6}" type="pres">
      <dgm:prSet presAssocID="{D9B0569B-E25E-4AB5-9EEC-F10896AC16A7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BC5350E-4118-43D8-A619-3BAEBDB2D63B}" srcId="{4FE3A1BC-1822-40BF-BFC1-E21DFCDC03C9}" destId="{CB19A2FD-F2C2-4C96-8EC1-B8E73614A68C}" srcOrd="0" destOrd="0" parTransId="{7C3CE581-B18C-43F8-82A1-DDA4898FE326}" sibTransId="{07B91ECB-85D5-4D6F-B6BF-9EDB0011A982}"/>
    <dgm:cxn modelId="{9E77CC21-698F-4AEF-8F8C-638D2ED29B1F}" type="presOf" srcId="{B42F8827-0984-42A8-94DB-A3E423BDEA28}" destId="{FF3B37D7-ED89-4B9D-862B-E3252EBDD5DB}" srcOrd="1" destOrd="0" presId="urn:microsoft.com/office/officeart/2005/8/layout/process4"/>
    <dgm:cxn modelId="{0029163D-009A-4F3E-A404-74D1D8D7A5F2}" srcId="{CB19A2FD-F2C2-4C96-8EC1-B8E73614A68C}" destId="{D9B0569B-E25E-4AB5-9EEC-F10896AC16A7}" srcOrd="0" destOrd="0" parTransId="{64830086-BD28-42D9-B477-74A2EC216781}" sibTransId="{1C6F24D5-6EFB-42FC-B6F2-3DD07B054AA9}"/>
    <dgm:cxn modelId="{7F42DC6B-34CF-470C-BA41-73623A3E0445}" srcId="{B42F8827-0984-42A8-94DB-A3E423BDEA28}" destId="{2C900168-67CD-4FFB-A3CE-D3B53A4B47E6}" srcOrd="0" destOrd="0" parTransId="{6699EEA9-AE1C-4E9C-AC13-F80A39ABEABA}" sibTransId="{7EA632EA-D7EB-4AED-A88F-8D723A236E6B}"/>
    <dgm:cxn modelId="{5F7DEA4D-8CCB-4262-BDE9-090F13D76B9C}" type="presOf" srcId="{CB19A2FD-F2C2-4C96-8EC1-B8E73614A68C}" destId="{4557E263-B12E-43EE-B540-A2B04FA21432}" srcOrd="1" destOrd="0" presId="urn:microsoft.com/office/officeart/2005/8/layout/process4"/>
    <dgm:cxn modelId="{385AD551-1904-4A45-8E56-CFF17EB95B25}" type="presOf" srcId="{4FE3A1BC-1822-40BF-BFC1-E21DFCDC03C9}" destId="{DC004421-F133-455E-8954-E696729769A2}" srcOrd="0" destOrd="0" presId="urn:microsoft.com/office/officeart/2005/8/layout/process4"/>
    <dgm:cxn modelId="{11898A89-BCC1-4ACE-90BC-6D138B865109}" type="presOf" srcId="{D9B0569B-E25E-4AB5-9EEC-F10896AC16A7}" destId="{BBC08F7E-B97E-4ED1-8241-AFB4331506D6}" srcOrd="0" destOrd="0" presId="urn:microsoft.com/office/officeart/2005/8/layout/process4"/>
    <dgm:cxn modelId="{13488B9D-17F0-4272-A74A-452EA2AAECC5}" type="presOf" srcId="{CB19A2FD-F2C2-4C96-8EC1-B8E73614A68C}" destId="{1F28959A-68B2-4E84-AF86-8F93CB9D5001}" srcOrd="0" destOrd="0" presId="urn:microsoft.com/office/officeart/2005/8/layout/process4"/>
    <dgm:cxn modelId="{4E69149F-A5A0-4E05-9E9D-57EE758F60F6}" srcId="{4FE3A1BC-1822-40BF-BFC1-E21DFCDC03C9}" destId="{B42F8827-0984-42A8-94DB-A3E423BDEA28}" srcOrd="1" destOrd="0" parTransId="{307A40F9-A168-4305-8A12-B129D62E7625}" sibTransId="{D2013D19-B079-45A5-9135-D45736C4A028}"/>
    <dgm:cxn modelId="{8C03ECA4-C8B0-424F-9CB7-91833E164AA0}" type="presOf" srcId="{163324BD-DA3F-4B10-929A-6380E1774AF0}" destId="{ABC4D4BF-C640-407A-893E-8C847FAFC572}" srcOrd="0" destOrd="0" presId="urn:microsoft.com/office/officeart/2005/8/layout/process4"/>
    <dgm:cxn modelId="{BE1883D1-CF54-4FA0-9331-6FCCE678B56A}" type="presOf" srcId="{B42F8827-0984-42A8-94DB-A3E423BDEA28}" destId="{6E16CEBB-CE3A-45CF-8FBA-F20F8E3EED0B}" srcOrd="0" destOrd="0" presId="urn:microsoft.com/office/officeart/2005/8/layout/process4"/>
    <dgm:cxn modelId="{72851AE3-35F5-4F29-B0C3-A46C7CEEFCFF}" type="presOf" srcId="{2C900168-67CD-4FFB-A3CE-D3B53A4B47E6}" destId="{22764472-5683-447B-8F25-1F1325A3AFF0}" srcOrd="0" destOrd="0" presId="urn:microsoft.com/office/officeart/2005/8/layout/process4"/>
    <dgm:cxn modelId="{424441F2-8D0B-4AEF-8A43-69AFE6009493}" srcId="{4FE3A1BC-1822-40BF-BFC1-E21DFCDC03C9}" destId="{163324BD-DA3F-4B10-929A-6380E1774AF0}" srcOrd="2" destOrd="0" parTransId="{BB4D4FB0-B98A-4456-820B-ABD3F8BF384B}" sibTransId="{87D0FD60-6212-4809-A77F-AD35318FA5B0}"/>
    <dgm:cxn modelId="{F94CB93B-AB8B-4606-98AC-4A567EE2C341}" type="presParOf" srcId="{DC004421-F133-455E-8954-E696729769A2}" destId="{298A7AE8-07D0-49E9-93D9-656592BB26E4}" srcOrd="0" destOrd="0" presId="urn:microsoft.com/office/officeart/2005/8/layout/process4"/>
    <dgm:cxn modelId="{A03313A5-45D8-4D3D-B619-27E1C77A36F6}" type="presParOf" srcId="{298A7AE8-07D0-49E9-93D9-656592BB26E4}" destId="{ABC4D4BF-C640-407A-893E-8C847FAFC572}" srcOrd="0" destOrd="0" presId="urn:microsoft.com/office/officeart/2005/8/layout/process4"/>
    <dgm:cxn modelId="{25CC9C3C-D25A-4956-9DF9-B878F5F3FE03}" type="presParOf" srcId="{DC004421-F133-455E-8954-E696729769A2}" destId="{FE630EAC-D345-4D9A-BADC-3027149C6F72}" srcOrd="1" destOrd="0" presId="urn:microsoft.com/office/officeart/2005/8/layout/process4"/>
    <dgm:cxn modelId="{82BB32D1-8F03-48AB-BF25-929D3C802EB9}" type="presParOf" srcId="{DC004421-F133-455E-8954-E696729769A2}" destId="{948F70A9-F730-4F82-AC77-5988D3BA7FCD}" srcOrd="2" destOrd="0" presId="urn:microsoft.com/office/officeart/2005/8/layout/process4"/>
    <dgm:cxn modelId="{5C0824ED-574F-4EF5-AC84-663BFDE3C219}" type="presParOf" srcId="{948F70A9-F730-4F82-AC77-5988D3BA7FCD}" destId="{6E16CEBB-CE3A-45CF-8FBA-F20F8E3EED0B}" srcOrd="0" destOrd="0" presId="urn:microsoft.com/office/officeart/2005/8/layout/process4"/>
    <dgm:cxn modelId="{2FF4661D-A201-486D-B834-151DA50F2152}" type="presParOf" srcId="{948F70A9-F730-4F82-AC77-5988D3BA7FCD}" destId="{FF3B37D7-ED89-4B9D-862B-E3252EBDD5DB}" srcOrd="1" destOrd="0" presId="urn:microsoft.com/office/officeart/2005/8/layout/process4"/>
    <dgm:cxn modelId="{1AD544E9-290B-4037-B8CC-16A8C36ADC1F}" type="presParOf" srcId="{948F70A9-F730-4F82-AC77-5988D3BA7FCD}" destId="{E991A78E-B306-4094-B881-23F0837C121C}" srcOrd="2" destOrd="0" presId="urn:microsoft.com/office/officeart/2005/8/layout/process4"/>
    <dgm:cxn modelId="{43294BB6-2A84-447B-B8E2-83C0FA94B102}" type="presParOf" srcId="{E991A78E-B306-4094-B881-23F0837C121C}" destId="{22764472-5683-447B-8F25-1F1325A3AFF0}" srcOrd="0" destOrd="0" presId="urn:microsoft.com/office/officeart/2005/8/layout/process4"/>
    <dgm:cxn modelId="{017CBA67-C7E5-4FCA-B0A0-7020BB257FC1}" type="presParOf" srcId="{DC004421-F133-455E-8954-E696729769A2}" destId="{B8D60F97-2FA8-4580-BFEF-2BEC1361165A}" srcOrd="3" destOrd="0" presId="urn:microsoft.com/office/officeart/2005/8/layout/process4"/>
    <dgm:cxn modelId="{1D169F40-8A3D-4F02-8033-0ECF306141D7}" type="presParOf" srcId="{DC004421-F133-455E-8954-E696729769A2}" destId="{AEE43DBB-BD93-4E7D-AC32-5CD0199DC454}" srcOrd="4" destOrd="0" presId="urn:microsoft.com/office/officeart/2005/8/layout/process4"/>
    <dgm:cxn modelId="{C8F6651B-E512-40C2-8A1C-A402BAA81612}" type="presParOf" srcId="{AEE43DBB-BD93-4E7D-AC32-5CD0199DC454}" destId="{1F28959A-68B2-4E84-AF86-8F93CB9D5001}" srcOrd="0" destOrd="0" presId="urn:microsoft.com/office/officeart/2005/8/layout/process4"/>
    <dgm:cxn modelId="{B632BAFE-66EB-4431-A67C-C0CA8C2A6253}" type="presParOf" srcId="{AEE43DBB-BD93-4E7D-AC32-5CD0199DC454}" destId="{4557E263-B12E-43EE-B540-A2B04FA21432}" srcOrd="1" destOrd="0" presId="urn:microsoft.com/office/officeart/2005/8/layout/process4"/>
    <dgm:cxn modelId="{2CDBDEFC-60ED-426C-A02E-E2E18C342252}" type="presParOf" srcId="{AEE43DBB-BD93-4E7D-AC32-5CD0199DC454}" destId="{20F61CCA-ACA0-4BE8-931D-18D1C164B640}" srcOrd="2" destOrd="0" presId="urn:microsoft.com/office/officeart/2005/8/layout/process4"/>
    <dgm:cxn modelId="{7E0D580D-6AB0-42B6-A9FF-75B8BC7B75BE}" type="presParOf" srcId="{20F61CCA-ACA0-4BE8-931D-18D1C164B640}" destId="{BBC08F7E-B97E-4ED1-8241-AFB4331506D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774411-D2DA-4C0E-93FD-F1D9708F92DD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DEA32D6-21BC-43BB-98E2-E16CA1995A17}">
      <dgm:prSet/>
      <dgm:spPr/>
      <dgm:t>
        <a:bodyPr/>
        <a:lstStyle/>
        <a:p>
          <a:r>
            <a:rPr lang="en-US"/>
            <a:t>Today we will focus on </a:t>
          </a:r>
          <a:r>
            <a:rPr lang="en-US" b="1"/>
            <a:t>Supervised Learning</a:t>
          </a:r>
          <a:endParaRPr lang="en-US"/>
        </a:p>
      </dgm:t>
    </dgm:pt>
    <dgm:pt modelId="{C5086B16-778A-4174-A37F-E02FB75DD567}" type="parTrans" cxnId="{2E4B7595-4EB7-407F-BAF3-C86D01238A9D}">
      <dgm:prSet/>
      <dgm:spPr/>
      <dgm:t>
        <a:bodyPr/>
        <a:lstStyle/>
        <a:p>
          <a:endParaRPr lang="en-US"/>
        </a:p>
      </dgm:t>
    </dgm:pt>
    <dgm:pt modelId="{727F1978-7031-43E3-8918-D7BAB453882F}" type="sibTrans" cxnId="{2E4B7595-4EB7-407F-BAF3-C86D01238A9D}">
      <dgm:prSet/>
      <dgm:spPr/>
      <dgm:t>
        <a:bodyPr/>
        <a:lstStyle/>
        <a:p>
          <a:endParaRPr lang="en-US"/>
        </a:p>
      </dgm:t>
    </dgm:pt>
    <dgm:pt modelId="{9C160215-55E0-4B97-9352-3D3EB29C757B}">
      <dgm:prSet/>
      <dgm:spPr/>
      <dgm:t>
        <a:bodyPr/>
        <a:lstStyle/>
        <a:p>
          <a:r>
            <a:rPr lang="en-US"/>
            <a:t>Definition</a:t>
          </a:r>
        </a:p>
      </dgm:t>
    </dgm:pt>
    <dgm:pt modelId="{8DF614E6-66D9-4699-837F-EB481A9425D1}" type="parTrans" cxnId="{10A8E2BB-8363-4F3A-AFE3-940A2B6CC66D}">
      <dgm:prSet/>
      <dgm:spPr/>
      <dgm:t>
        <a:bodyPr/>
        <a:lstStyle/>
        <a:p>
          <a:endParaRPr lang="en-US"/>
        </a:p>
      </dgm:t>
    </dgm:pt>
    <dgm:pt modelId="{C27B322A-DCF8-4023-814D-E931D2F4CE3A}" type="sibTrans" cxnId="{10A8E2BB-8363-4F3A-AFE3-940A2B6CC66D}">
      <dgm:prSet/>
      <dgm:spPr/>
      <dgm:t>
        <a:bodyPr/>
        <a:lstStyle/>
        <a:p>
          <a:endParaRPr lang="en-US"/>
        </a:p>
      </dgm:t>
    </dgm:pt>
    <dgm:pt modelId="{586226B8-3B24-4816-950C-77761ADA2B71}">
      <dgm:prSet/>
      <dgm:spPr/>
      <dgm:t>
        <a:bodyPr/>
        <a:lstStyle/>
        <a:p>
          <a:r>
            <a:rPr lang="en-US"/>
            <a:t>Fundamentals: Features, Models, Loss (or cost) Functions, Training</a:t>
          </a:r>
        </a:p>
      </dgm:t>
    </dgm:pt>
    <dgm:pt modelId="{2CAA8C82-CD8F-4288-8806-05ABFAC4D676}" type="parTrans" cxnId="{15FFB88B-F6CB-447B-A452-955F274ED537}">
      <dgm:prSet/>
      <dgm:spPr/>
      <dgm:t>
        <a:bodyPr/>
        <a:lstStyle/>
        <a:p>
          <a:endParaRPr lang="en-US"/>
        </a:p>
      </dgm:t>
    </dgm:pt>
    <dgm:pt modelId="{C0B5FE33-975D-4BEC-8D95-521BE056E386}" type="sibTrans" cxnId="{15FFB88B-F6CB-447B-A452-955F274ED537}">
      <dgm:prSet/>
      <dgm:spPr/>
      <dgm:t>
        <a:bodyPr/>
        <a:lstStyle/>
        <a:p>
          <a:endParaRPr lang="en-US"/>
        </a:p>
      </dgm:t>
    </dgm:pt>
    <dgm:pt modelId="{63A36CC2-BEA6-4EA4-9DD6-CF8679CDEB70}">
      <dgm:prSet/>
      <dgm:spPr/>
      <dgm:t>
        <a:bodyPr/>
        <a:lstStyle/>
        <a:p>
          <a:r>
            <a:rPr lang="en-US"/>
            <a:t>Linear Models</a:t>
          </a:r>
        </a:p>
      </dgm:t>
    </dgm:pt>
    <dgm:pt modelId="{D2D489EA-4C77-45E5-A880-994C2B83776C}" type="parTrans" cxnId="{D87B2EBC-CDDE-4BA9-8F64-931EEF116084}">
      <dgm:prSet/>
      <dgm:spPr/>
      <dgm:t>
        <a:bodyPr/>
        <a:lstStyle/>
        <a:p>
          <a:endParaRPr lang="en-US"/>
        </a:p>
      </dgm:t>
    </dgm:pt>
    <dgm:pt modelId="{B59520BD-9077-4C80-847B-43AEB8C6187C}" type="sibTrans" cxnId="{D87B2EBC-CDDE-4BA9-8F64-931EEF116084}">
      <dgm:prSet/>
      <dgm:spPr/>
      <dgm:t>
        <a:bodyPr/>
        <a:lstStyle/>
        <a:p>
          <a:endParaRPr lang="en-US"/>
        </a:p>
      </dgm:t>
    </dgm:pt>
    <dgm:pt modelId="{B63A65D4-F77D-48D1-9081-5B686363B6B4}">
      <dgm:prSet/>
      <dgm:spPr/>
      <dgm:t>
        <a:bodyPr/>
        <a:lstStyle/>
        <a:p>
          <a:r>
            <a:rPr lang="en-US"/>
            <a:t>Neural Networks</a:t>
          </a:r>
        </a:p>
      </dgm:t>
    </dgm:pt>
    <dgm:pt modelId="{2255C9EB-0CC4-49A1-A31F-1171EAD4667A}" type="parTrans" cxnId="{261B6BC2-E757-4002-AAA1-DA0315E1540B}">
      <dgm:prSet/>
      <dgm:spPr/>
      <dgm:t>
        <a:bodyPr/>
        <a:lstStyle/>
        <a:p>
          <a:endParaRPr lang="en-US"/>
        </a:p>
      </dgm:t>
    </dgm:pt>
    <dgm:pt modelId="{9326A1CD-6540-4636-8983-8463D20EF50F}" type="sibTrans" cxnId="{261B6BC2-E757-4002-AAA1-DA0315E1540B}">
      <dgm:prSet/>
      <dgm:spPr/>
      <dgm:t>
        <a:bodyPr/>
        <a:lstStyle/>
        <a:p>
          <a:endParaRPr lang="en-US"/>
        </a:p>
      </dgm:t>
    </dgm:pt>
    <dgm:pt modelId="{E8AB82B5-B129-46D4-BD40-D33A6E4B51A3}">
      <dgm:prSet/>
      <dgm:spPr/>
      <dgm:t>
        <a:bodyPr/>
        <a:lstStyle/>
        <a:p>
          <a:r>
            <a:rPr lang="en-US"/>
            <a:t>Trend: Deep Learning (more in next ML lecture)</a:t>
          </a:r>
        </a:p>
      </dgm:t>
    </dgm:pt>
    <dgm:pt modelId="{BD1049F9-F032-4ADC-AF88-61EA0DFEEF0E}" type="parTrans" cxnId="{B776D1A6-E028-42D0-83EC-FAC7C3A435EE}">
      <dgm:prSet/>
      <dgm:spPr/>
      <dgm:t>
        <a:bodyPr/>
        <a:lstStyle/>
        <a:p>
          <a:endParaRPr lang="en-US"/>
        </a:p>
      </dgm:t>
    </dgm:pt>
    <dgm:pt modelId="{131EC15F-F6BB-4178-9443-C6A23231FFA5}" type="sibTrans" cxnId="{B776D1A6-E028-42D0-83EC-FAC7C3A435EE}">
      <dgm:prSet/>
      <dgm:spPr/>
      <dgm:t>
        <a:bodyPr/>
        <a:lstStyle/>
        <a:p>
          <a:endParaRPr lang="en-US"/>
        </a:p>
      </dgm:t>
    </dgm:pt>
    <dgm:pt modelId="{242164E6-FD66-4FBC-B0C8-ECA58CECC841}">
      <dgm:prSet/>
      <dgm:spPr/>
      <dgm:t>
        <a:bodyPr/>
        <a:lstStyle/>
        <a:p>
          <a:r>
            <a:rPr lang="en-US"/>
            <a:t>Pitfalls and Limitations</a:t>
          </a:r>
        </a:p>
      </dgm:t>
    </dgm:pt>
    <dgm:pt modelId="{EFED6808-14C5-4830-813D-72235D77218D}" type="parTrans" cxnId="{F2AC8518-B002-4F18-BA13-2D667B834B81}">
      <dgm:prSet/>
      <dgm:spPr/>
      <dgm:t>
        <a:bodyPr/>
        <a:lstStyle/>
        <a:p>
          <a:endParaRPr lang="en-US"/>
        </a:p>
      </dgm:t>
    </dgm:pt>
    <dgm:pt modelId="{31B870CB-8902-42AB-ABD3-EC92BEE4D14B}" type="sibTrans" cxnId="{F2AC8518-B002-4F18-BA13-2D667B834B81}">
      <dgm:prSet/>
      <dgm:spPr/>
      <dgm:t>
        <a:bodyPr/>
        <a:lstStyle/>
        <a:p>
          <a:endParaRPr lang="en-US"/>
        </a:p>
      </dgm:t>
    </dgm:pt>
    <dgm:pt modelId="{BBB42CE0-0EB3-4AFE-B333-F23852A83CD7}" type="pres">
      <dgm:prSet presAssocID="{91774411-D2DA-4C0E-93FD-F1D9708F92DD}" presName="Name0" presStyleCnt="0">
        <dgm:presLayoutVars>
          <dgm:dir/>
          <dgm:resizeHandles val="exact"/>
        </dgm:presLayoutVars>
      </dgm:prSet>
      <dgm:spPr/>
    </dgm:pt>
    <dgm:pt modelId="{832BD8B2-08A3-4E6B-A3A1-A5E6B169C380}" type="pres">
      <dgm:prSet presAssocID="{2DEA32D6-21BC-43BB-98E2-E16CA1995A17}" presName="node" presStyleLbl="node1" presStyleIdx="0" presStyleCnt="6">
        <dgm:presLayoutVars>
          <dgm:bulletEnabled val="1"/>
        </dgm:presLayoutVars>
      </dgm:prSet>
      <dgm:spPr/>
    </dgm:pt>
    <dgm:pt modelId="{9C6279CA-6845-48A2-B551-F53C0629D900}" type="pres">
      <dgm:prSet presAssocID="{727F1978-7031-43E3-8918-D7BAB453882F}" presName="sibTrans" presStyleLbl="sibTrans1D1" presStyleIdx="0" presStyleCnt="5"/>
      <dgm:spPr/>
    </dgm:pt>
    <dgm:pt modelId="{0D1788E9-E5BD-46DF-8E2A-F33496E92EAF}" type="pres">
      <dgm:prSet presAssocID="{727F1978-7031-43E3-8918-D7BAB453882F}" presName="connectorText" presStyleLbl="sibTrans1D1" presStyleIdx="0" presStyleCnt="5"/>
      <dgm:spPr/>
    </dgm:pt>
    <dgm:pt modelId="{47A7BC38-5AE0-425B-A6FF-854E1F7674AE}" type="pres">
      <dgm:prSet presAssocID="{9C160215-55E0-4B97-9352-3D3EB29C757B}" presName="node" presStyleLbl="node1" presStyleIdx="1" presStyleCnt="6">
        <dgm:presLayoutVars>
          <dgm:bulletEnabled val="1"/>
        </dgm:presLayoutVars>
      </dgm:prSet>
      <dgm:spPr/>
    </dgm:pt>
    <dgm:pt modelId="{C10FF394-864A-46E8-B6C6-87C998FCB364}" type="pres">
      <dgm:prSet presAssocID="{C27B322A-DCF8-4023-814D-E931D2F4CE3A}" presName="sibTrans" presStyleLbl="sibTrans1D1" presStyleIdx="1" presStyleCnt="5"/>
      <dgm:spPr/>
    </dgm:pt>
    <dgm:pt modelId="{05016857-96EC-4049-B860-25169AAE0AEA}" type="pres">
      <dgm:prSet presAssocID="{C27B322A-DCF8-4023-814D-E931D2F4CE3A}" presName="connectorText" presStyleLbl="sibTrans1D1" presStyleIdx="1" presStyleCnt="5"/>
      <dgm:spPr/>
    </dgm:pt>
    <dgm:pt modelId="{39A93255-CCD4-402E-A7DE-EEF5C84B8F8F}" type="pres">
      <dgm:prSet presAssocID="{586226B8-3B24-4816-950C-77761ADA2B71}" presName="node" presStyleLbl="node1" presStyleIdx="2" presStyleCnt="6">
        <dgm:presLayoutVars>
          <dgm:bulletEnabled val="1"/>
        </dgm:presLayoutVars>
      </dgm:prSet>
      <dgm:spPr/>
    </dgm:pt>
    <dgm:pt modelId="{428BE5E0-6733-405F-96D3-EB318FDEE045}" type="pres">
      <dgm:prSet presAssocID="{C0B5FE33-975D-4BEC-8D95-521BE056E386}" presName="sibTrans" presStyleLbl="sibTrans1D1" presStyleIdx="2" presStyleCnt="5"/>
      <dgm:spPr/>
    </dgm:pt>
    <dgm:pt modelId="{EDB22D71-824A-4AC7-B78C-FA9E2FD4BD68}" type="pres">
      <dgm:prSet presAssocID="{C0B5FE33-975D-4BEC-8D95-521BE056E386}" presName="connectorText" presStyleLbl="sibTrans1D1" presStyleIdx="2" presStyleCnt="5"/>
      <dgm:spPr/>
    </dgm:pt>
    <dgm:pt modelId="{048FE7D5-6F67-43B3-98F6-0CCB6D0A6A26}" type="pres">
      <dgm:prSet presAssocID="{63A36CC2-BEA6-4EA4-9DD6-CF8679CDEB70}" presName="node" presStyleLbl="node1" presStyleIdx="3" presStyleCnt="6">
        <dgm:presLayoutVars>
          <dgm:bulletEnabled val="1"/>
        </dgm:presLayoutVars>
      </dgm:prSet>
      <dgm:spPr/>
    </dgm:pt>
    <dgm:pt modelId="{3C6EE0F6-2C08-4BC4-A893-EF5975B16E48}" type="pres">
      <dgm:prSet presAssocID="{B59520BD-9077-4C80-847B-43AEB8C6187C}" presName="sibTrans" presStyleLbl="sibTrans1D1" presStyleIdx="3" presStyleCnt="5"/>
      <dgm:spPr/>
    </dgm:pt>
    <dgm:pt modelId="{BEFAACFE-95C1-48FB-B43E-7E67505F1A1A}" type="pres">
      <dgm:prSet presAssocID="{B59520BD-9077-4C80-847B-43AEB8C6187C}" presName="connectorText" presStyleLbl="sibTrans1D1" presStyleIdx="3" presStyleCnt="5"/>
      <dgm:spPr/>
    </dgm:pt>
    <dgm:pt modelId="{11C5F8B4-0D26-491F-9C70-8428726F545F}" type="pres">
      <dgm:prSet presAssocID="{B63A65D4-F77D-48D1-9081-5B686363B6B4}" presName="node" presStyleLbl="node1" presStyleIdx="4" presStyleCnt="6">
        <dgm:presLayoutVars>
          <dgm:bulletEnabled val="1"/>
        </dgm:presLayoutVars>
      </dgm:prSet>
      <dgm:spPr/>
    </dgm:pt>
    <dgm:pt modelId="{EB2631D1-6A4A-4BD9-9B53-56357E59DCAC}" type="pres">
      <dgm:prSet presAssocID="{9326A1CD-6540-4636-8983-8463D20EF50F}" presName="sibTrans" presStyleLbl="sibTrans1D1" presStyleIdx="4" presStyleCnt="5"/>
      <dgm:spPr/>
    </dgm:pt>
    <dgm:pt modelId="{6019AC10-E04F-4F9D-BCAE-379E682D4B82}" type="pres">
      <dgm:prSet presAssocID="{9326A1CD-6540-4636-8983-8463D20EF50F}" presName="connectorText" presStyleLbl="sibTrans1D1" presStyleIdx="4" presStyleCnt="5"/>
      <dgm:spPr/>
    </dgm:pt>
    <dgm:pt modelId="{61773CBF-D53C-4BAF-ABCD-A71703896C08}" type="pres">
      <dgm:prSet presAssocID="{242164E6-FD66-4FBC-B0C8-ECA58CECC841}" presName="node" presStyleLbl="node1" presStyleIdx="5" presStyleCnt="6">
        <dgm:presLayoutVars>
          <dgm:bulletEnabled val="1"/>
        </dgm:presLayoutVars>
      </dgm:prSet>
      <dgm:spPr/>
    </dgm:pt>
  </dgm:ptLst>
  <dgm:cxnLst>
    <dgm:cxn modelId="{F2AC8518-B002-4F18-BA13-2D667B834B81}" srcId="{91774411-D2DA-4C0E-93FD-F1D9708F92DD}" destId="{242164E6-FD66-4FBC-B0C8-ECA58CECC841}" srcOrd="5" destOrd="0" parTransId="{EFED6808-14C5-4830-813D-72235D77218D}" sibTransId="{31B870CB-8902-42AB-ABD3-EC92BEE4D14B}"/>
    <dgm:cxn modelId="{09EC5919-134C-43BE-9BE7-C9924432D832}" type="presOf" srcId="{C0B5FE33-975D-4BEC-8D95-521BE056E386}" destId="{428BE5E0-6733-405F-96D3-EB318FDEE045}" srcOrd="0" destOrd="0" presId="urn:microsoft.com/office/officeart/2016/7/layout/RepeatingBendingProcessNew"/>
    <dgm:cxn modelId="{D774C41C-A364-4E77-959E-D187CD2ADB4B}" type="presOf" srcId="{91774411-D2DA-4C0E-93FD-F1D9708F92DD}" destId="{BBB42CE0-0EB3-4AFE-B333-F23852A83CD7}" srcOrd="0" destOrd="0" presId="urn:microsoft.com/office/officeart/2016/7/layout/RepeatingBendingProcessNew"/>
    <dgm:cxn modelId="{4047F230-3DF5-4A8A-811B-23D30199D44C}" type="presOf" srcId="{B59520BD-9077-4C80-847B-43AEB8C6187C}" destId="{3C6EE0F6-2C08-4BC4-A893-EF5975B16E48}" srcOrd="0" destOrd="0" presId="urn:microsoft.com/office/officeart/2016/7/layout/RepeatingBendingProcessNew"/>
    <dgm:cxn modelId="{D054F933-C739-445F-B3F0-2F59F5684646}" type="presOf" srcId="{242164E6-FD66-4FBC-B0C8-ECA58CECC841}" destId="{61773CBF-D53C-4BAF-ABCD-A71703896C08}" srcOrd="0" destOrd="0" presId="urn:microsoft.com/office/officeart/2016/7/layout/RepeatingBendingProcessNew"/>
    <dgm:cxn modelId="{7E0B065C-1BF7-4263-A2D5-9FBED7FF2C3A}" type="presOf" srcId="{9326A1CD-6540-4636-8983-8463D20EF50F}" destId="{EB2631D1-6A4A-4BD9-9B53-56357E59DCAC}" srcOrd="0" destOrd="0" presId="urn:microsoft.com/office/officeart/2016/7/layout/RepeatingBendingProcessNew"/>
    <dgm:cxn modelId="{8E0BEE5C-B286-436F-99B5-FE500A1020A2}" type="presOf" srcId="{C27B322A-DCF8-4023-814D-E931D2F4CE3A}" destId="{05016857-96EC-4049-B860-25169AAE0AEA}" srcOrd="1" destOrd="0" presId="urn:microsoft.com/office/officeart/2016/7/layout/RepeatingBendingProcessNew"/>
    <dgm:cxn modelId="{54890262-D454-4881-94D0-41EAA7026EDF}" type="presOf" srcId="{E8AB82B5-B129-46D4-BD40-D33A6E4B51A3}" destId="{11C5F8B4-0D26-491F-9C70-8428726F545F}" srcOrd="0" destOrd="1" presId="urn:microsoft.com/office/officeart/2016/7/layout/RepeatingBendingProcessNew"/>
    <dgm:cxn modelId="{1AE6F743-47D3-4A13-A472-F907B9441C9D}" type="presOf" srcId="{727F1978-7031-43E3-8918-D7BAB453882F}" destId="{0D1788E9-E5BD-46DF-8E2A-F33496E92EAF}" srcOrd="1" destOrd="0" presId="urn:microsoft.com/office/officeart/2016/7/layout/RepeatingBendingProcessNew"/>
    <dgm:cxn modelId="{E405F945-F990-4C7F-974E-B0934F8A1612}" type="presOf" srcId="{C27B322A-DCF8-4023-814D-E931D2F4CE3A}" destId="{C10FF394-864A-46E8-B6C6-87C998FCB364}" srcOrd="0" destOrd="0" presId="urn:microsoft.com/office/officeart/2016/7/layout/RepeatingBendingProcessNew"/>
    <dgm:cxn modelId="{64CAFB65-6070-48C6-A316-37881C1E346A}" type="presOf" srcId="{2DEA32D6-21BC-43BB-98E2-E16CA1995A17}" destId="{832BD8B2-08A3-4E6B-A3A1-A5E6B169C380}" srcOrd="0" destOrd="0" presId="urn:microsoft.com/office/officeart/2016/7/layout/RepeatingBendingProcessNew"/>
    <dgm:cxn modelId="{4302C76B-DA41-4DE2-9EEE-77F01376D2B5}" type="presOf" srcId="{B63A65D4-F77D-48D1-9081-5B686363B6B4}" destId="{11C5F8B4-0D26-491F-9C70-8428726F545F}" srcOrd="0" destOrd="0" presId="urn:microsoft.com/office/officeart/2016/7/layout/RepeatingBendingProcessNew"/>
    <dgm:cxn modelId="{159A3659-E135-4CB2-9A49-BDF501B03A66}" type="presOf" srcId="{C0B5FE33-975D-4BEC-8D95-521BE056E386}" destId="{EDB22D71-824A-4AC7-B78C-FA9E2FD4BD68}" srcOrd="1" destOrd="0" presId="urn:microsoft.com/office/officeart/2016/7/layout/RepeatingBendingProcessNew"/>
    <dgm:cxn modelId="{EBCF3C89-228E-47F9-897A-485518DAACF8}" type="presOf" srcId="{586226B8-3B24-4816-950C-77761ADA2B71}" destId="{39A93255-CCD4-402E-A7DE-EEF5C84B8F8F}" srcOrd="0" destOrd="0" presId="urn:microsoft.com/office/officeart/2016/7/layout/RepeatingBendingProcessNew"/>
    <dgm:cxn modelId="{15FFB88B-F6CB-447B-A452-955F274ED537}" srcId="{91774411-D2DA-4C0E-93FD-F1D9708F92DD}" destId="{586226B8-3B24-4816-950C-77761ADA2B71}" srcOrd="2" destOrd="0" parTransId="{2CAA8C82-CD8F-4288-8806-05ABFAC4D676}" sibTransId="{C0B5FE33-975D-4BEC-8D95-521BE056E386}"/>
    <dgm:cxn modelId="{2E4B7595-4EB7-407F-BAF3-C86D01238A9D}" srcId="{91774411-D2DA-4C0E-93FD-F1D9708F92DD}" destId="{2DEA32D6-21BC-43BB-98E2-E16CA1995A17}" srcOrd="0" destOrd="0" parTransId="{C5086B16-778A-4174-A37F-E02FB75DD567}" sibTransId="{727F1978-7031-43E3-8918-D7BAB453882F}"/>
    <dgm:cxn modelId="{B776D1A6-E028-42D0-83EC-FAC7C3A435EE}" srcId="{B63A65D4-F77D-48D1-9081-5B686363B6B4}" destId="{E8AB82B5-B129-46D4-BD40-D33A6E4B51A3}" srcOrd="0" destOrd="0" parTransId="{BD1049F9-F032-4ADC-AF88-61EA0DFEEF0E}" sibTransId="{131EC15F-F6BB-4178-9443-C6A23231FFA5}"/>
    <dgm:cxn modelId="{D6A36BAA-9CB9-4177-B6AF-3DBB1E3A6D5A}" type="presOf" srcId="{9C160215-55E0-4B97-9352-3D3EB29C757B}" destId="{47A7BC38-5AE0-425B-A6FF-854E1F7674AE}" srcOrd="0" destOrd="0" presId="urn:microsoft.com/office/officeart/2016/7/layout/RepeatingBendingProcessNew"/>
    <dgm:cxn modelId="{232BBBAE-6FA6-49F7-A113-48427AC6A681}" type="presOf" srcId="{9326A1CD-6540-4636-8983-8463D20EF50F}" destId="{6019AC10-E04F-4F9D-BCAE-379E682D4B82}" srcOrd="1" destOrd="0" presId="urn:microsoft.com/office/officeart/2016/7/layout/RepeatingBendingProcessNew"/>
    <dgm:cxn modelId="{0B6225B0-ABCD-460B-85A4-4F501C29CA79}" type="presOf" srcId="{727F1978-7031-43E3-8918-D7BAB453882F}" destId="{9C6279CA-6845-48A2-B551-F53C0629D900}" srcOrd="0" destOrd="0" presId="urn:microsoft.com/office/officeart/2016/7/layout/RepeatingBendingProcessNew"/>
    <dgm:cxn modelId="{10A8E2BB-8363-4F3A-AFE3-940A2B6CC66D}" srcId="{91774411-D2DA-4C0E-93FD-F1D9708F92DD}" destId="{9C160215-55E0-4B97-9352-3D3EB29C757B}" srcOrd="1" destOrd="0" parTransId="{8DF614E6-66D9-4699-837F-EB481A9425D1}" sibTransId="{C27B322A-DCF8-4023-814D-E931D2F4CE3A}"/>
    <dgm:cxn modelId="{D87B2EBC-CDDE-4BA9-8F64-931EEF116084}" srcId="{91774411-D2DA-4C0E-93FD-F1D9708F92DD}" destId="{63A36CC2-BEA6-4EA4-9DD6-CF8679CDEB70}" srcOrd="3" destOrd="0" parTransId="{D2D489EA-4C77-45E5-A880-994C2B83776C}" sibTransId="{B59520BD-9077-4C80-847B-43AEB8C6187C}"/>
    <dgm:cxn modelId="{261B6BC2-E757-4002-AAA1-DA0315E1540B}" srcId="{91774411-D2DA-4C0E-93FD-F1D9708F92DD}" destId="{B63A65D4-F77D-48D1-9081-5B686363B6B4}" srcOrd="4" destOrd="0" parTransId="{2255C9EB-0CC4-49A1-A31F-1171EAD4667A}" sibTransId="{9326A1CD-6540-4636-8983-8463D20EF50F}"/>
    <dgm:cxn modelId="{513D3CC5-9912-4ADD-A3B7-27610A197D59}" type="presOf" srcId="{B59520BD-9077-4C80-847B-43AEB8C6187C}" destId="{BEFAACFE-95C1-48FB-B43E-7E67505F1A1A}" srcOrd="1" destOrd="0" presId="urn:microsoft.com/office/officeart/2016/7/layout/RepeatingBendingProcessNew"/>
    <dgm:cxn modelId="{B0BA19EF-DA99-4A37-B990-04FE9A6679E5}" type="presOf" srcId="{63A36CC2-BEA6-4EA4-9DD6-CF8679CDEB70}" destId="{048FE7D5-6F67-43B3-98F6-0CCB6D0A6A26}" srcOrd="0" destOrd="0" presId="urn:microsoft.com/office/officeart/2016/7/layout/RepeatingBendingProcessNew"/>
    <dgm:cxn modelId="{CAAE518A-7178-4CF3-B321-1ADB8DA95C6C}" type="presParOf" srcId="{BBB42CE0-0EB3-4AFE-B333-F23852A83CD7}" destId="{832BD8B2-08A3-4E6B-A3A1-A5E6B169C380}" srcOrd="0" destOrd="0" presId="urn:microsoft.com/office/officeart/2016/7/layout/RepeatingBendingProcessNew"/>
    <dgm:cxn modelId="{D398FE05-1B36-420A-8947-F73110218A9B}" type="presParOf" srcId="{BBB42CE0-0EB3-4AFE-B333-F23852A83CD7}" destId="{9C6279CA-6845-48A2-B551-F53C0629D900}" srcOrd="1" destOrd="0" presId="urn:microsoft.com/office/officeart/2016/7/layout/RepeatingBendingProcessNew"/>
    <dgm:cxn modelId="{A30E3FEA-7102-4E2E-BC74-B8743D8A3694}" type="presParOf" srcId="{9C6279CA-6845-48A2-B551-F53C0629D900}" destId="{0D1788E9-E5BD-46DF-8E2A-F33496E92EAF}" srcOrd="0" destOrd="0" presId="urn:microsoft.com/office/officeart/2016/7/layout/RepeatingBendingProcessNew"/>
    <dgm:cxn modelId="{D2AEE418-6DF3-42E1-AFAF-7E39D7AC1FF9}" type="presParOf" srcId="{BBB42CE0-0EB3-4AFE-B333-F23852A83CD7}" destId="{47A7BC38-5AE0-425B-A6FF-854E1F7674AE}" srcOrd="2" destOrd="0" presId="urn:microsoft.com/office/officeart/2016/7/layout/RepeatingBendingProcessNew"/>
    <dgm:cxn modelId="{102ED120-92F8-405E-AD4A-ADF61120DEAB}" type="presParOf" srcId="{BBB42CE0-0EB3-4AFE-B333-F23852A83CD7}" destId="{C10FF394-864A-46E8-B6C6-87C998FCB364}" srcOrd="3" destOrd="0" presId="urn:microsoft.com/office/officeart/2016/7/layout/RepeatingBendingProcessNew"/>
    <dgm:cxn modelId="{A660B571-485E-4826-A30D-D88D9BFD8619}" type="presParOf" srcId="{C10FF394-864A-46E8-B6C6-87C998FCB364}" destId="{05016857-96EC-4049-B860-25169AAE0AEA}" srcOrd="0" destOrd="0" presId="urn:microsoft.com/office/officeart/2016/7/layout/RepeatingBendingProcessNew"/>
    <dgm:cxn modelId="{0F0F7C61-A0A3-4BEF-A90C-3D1229B2C35B}" type="presParOf" srcId="{BBB42CE0-0EB3-4AFE-B333-F23852A83CD7}" destId="{39A93255-CCD4-402E-A7DE-EEF5C84B8F8F}" srcOrd="4" destOrd="0" presId="urn:microsoft.com/office/officeart/2016/7/layout/RepeatingBendingProcessNew"/>
    <dgm:cxn modelId="{18C131D1-2BBD-4487-BC74-11B90E9FF716}" type="presParOf" srcId="{BBB42CE0-0EB3-4AFE-B333-F23852A83CD7}" destId="{428BE5E0-6733-405F-96D3-EB318FDEE045}" srcOrd="5" destOrd="0" presId="urn:microsoft.com/office/officeart/2016/7/layout/RepeatingBendingProcessNew"/>
    <dgm:cxn modelId="{C172D9A5-A6ED-420C-8FD5-79CB0B82538E}" type="presParOf" srcId="{428BE5E0-6733-405F-96D3-EB318FDEE045}" destId="{EDB22D71-824A-4AC7-B78C-FA9E2FD4BD68}" srcOrd="0" destOrd="0" presId="urn:microsoft.com/office/officeart/2016/7/layout/RepeatingBendingProcessNew"/>
    <dgm:cxn modelId="{D535EB79-F6EE-4C32-A60B-DA827F058E55}" type="presParOf" srcId="{BBB42CE0-0EB3-4AFE-B333-F23852A83CD7}" destId="{048FE7D5-6F67-43B3-98F6-0CCB6D0A6A26}" srcOrd="6" destOrd="0" presId="urn:microsoft.com/office/officeart/2016/7/layout/RepeatingBendingProcessNew"/>
    <dgm:cxn modelId="{6B4C6EFD-5186-4345-A3B1-3CD7F4078E01}" type="presParOf" srcId="{BBB42CE0-0EB3-4AFE-B333-F23852A83CD7}" destId="{3C6EE0F6-2C08-4BC4-A893-EF5975B16E48}" srcOrd="7" destOrd="0" presId="urn:microsoft.com/office/officeart/2016/7/layout/RepeatingBendingProcessNew"/>
    <dgm:cxn modelId="{5657882B-03BB-43A6-B118-54663CA37D54}" type="presParOf" srcId="{3C6EE0F6-2C08-4BC4-A893-EF5975B16E48}" destId="{BEFAACFE-95C1-48FB-B43E-7E67505F1A1A}" srcOrd="0" destOrd="0" presId="urn:microsoft.com/office/officeart/2016/7/layout/RepeatingBendingProcessNew"/>
    <dgm:cxn modelId="{DB6A2658-6F02-4D78-A59B-16A750A117E0}" type="presParOf" srcId="{BBB42CE0-0EB3-4AFE-B333-F23852A83CD7}" destId="{11C5F8B4-0D26-491F-9C70-8428726F545F}" srcOrd="8" destOrd="0" presId="urn:microsoft.com/office/officeart/2016/7/layout/RepeatingBendingProcessNew"/>
    <dgm:cxn modelId="{CC885787-9002-49E3-BE8F-410787075E2D}" type="presParOf" srcId="{BBB42CE0-0EB3-4AFE-B333-F23852A83CD7}" destId="{EB2631D1-6A4A-4BD9-9B53-56357E59DCAC}" srcOrd="9" destOrd="0" presId="urn:microsoft.com/office/officeart/2016/7/layout/RepeatingBendingProcessNew"/>
    <dgm:cxn modelId="{ADDDD6B0-1140-4029-B1D7-7B5469BFFA7B}" type="presParOf" srcId="{EB2631D1-6A4A-4BD9-9B53-56357E59DCAC}" destId="{6019AC10-E04F-4F9D-BCAE-379E682D4B82}" srcOrd="0" destOrd="0" presId="urn:microsoft.com/office/officeart/2016/7/layout/RepeatingBendingProcessNew"/>
    <dgm:cxn modelId="{00261A10-53DA-4801-95E4-7B156618AA5F}" type="presParOf" srcId="{BBB42CE0-0EB3-4AFE-B333-F23852A83CD7}" destId="{61773CBF-D53C-4BAF-ABCD-A71703896C0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846F6-31F3-4816-B160-BF5FFD5EDD30}">
      <dsp:nvSpPr>
        <dsp:cNvPr id="0" name=""/>
        <dsp:cNvSpPr/>
      </dsp:nvSpPr>
      <dsp:spPr>
        <a:xfrm>
          <a:off x="0" y="517"/>
          <a:ext cx="10990262" cy="12107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93332-E9CF-4ECC-97C8-4FD0E92CC435}">
      <dsp:nvSpPr>
        <dsp:cNvPr id="0" name=""/>
        <dsp:cNvSpPr/>
      </dsp:nvSpPr>
      <dsp:spPr>
        <a:xfrm>
          <a:off x="366248" y="272933"/>
          <a:ext cx="665907" cy="665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B38CC-FCDD-4229-8BC1-A2A82624E8C9}">
      <dsp:nvSpPr>
        <dsp:cNvPr id="0" name=""/>
        <dsp:cNvSpPr/>
      </dsp:nvSpPr>
      <dsp:spPr>
        <a:xfrm>
          <a:off x="1398404" y="517"/>
          <a:ext cx="4945617" cy="121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37" tIns="128137" rIns="128137" bIns="12813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train a model by minimizing its error on the training data.</a:t>
          </a:r>
        </a:p>
      </dsp:txBody>
      <dsp:txXfrm>
        <a:off x="1398404" y="517"/>
        <a:ext cx="4945617" cy="1210740"/>
      </dsp:txXfrm>
    </dsp:sp>
    <dsp:sp modelId="{63F86CCD-5390-4E95-B21C-E5C0B410DE4C}">
      <dsp:nvSpPr>
        <dsp:cNvPr id="0" name=""/>
        <dsp:cNvSpPr/>
      </dsp:nvSpPr>
      <dsp:spPr>
        <a:xfrm>
          <a:off x="6344022" y="517"/>
          <a:ext cx="4646239" cy="121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37" tIns="128137" rIns="128137" bIns="128137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optimization</a:t>
          </a:r>
        </a:p>
      </dsp:txBody>
      <dsp:txXfrm>
        <a:off x="6344022" y="517"/>
        <a:ext cx="4646239" cy="1210740"/>
      </dsp:txXfrm>
    </dsp:sp>
    <dsp:sp modelId="{89CAF812-9DDC-414B-99E0-024728F5CA4D}">
      <dsp:nvSpPr>
        <dsp:cNvPr id="0" name=""/>
        <dsp:cNvSpPr/>
      </dsp:nvSpPr>
      <dsp:spPr>
        <a:xfrm>
          <a:off x="0" y="1513942"/>
          <a:ext cx="10990262" cy="12107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37E10-7E23-4AE8-AFF8-12E7BE08307E}">
      <dsp:nvSpPr>
        <dsp:cNvPr id="0" name=""/>
        <dsp:cNvSpPr/>
      </dsp:nvSpPr>
      <dsp:spPr>
        <a:xfrm>
          <a:off x="366248" y="1786358"/>
          <a:ext cx="665907" cy="665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6231F-6688-4F9B-8BFA-548DAFB02BCA}">
      <dsp:nvSpPr>
        <dsp:cNvPr id="0" name=""/>
        <dsp:cNvSpPr/>
      </dsp:nvSpPr>
      <dsp:spPr>
        <a:xfrm>
          <a:off x="1398404" y="1513942"/>
          <a:ext cx="9591857" cy="121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37" tIns="128137" rIns="128137" bIns="12813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training error is different from the generalization error – the expected value of the error on previously unseen inputs.</a:t>
          </a:r>
        </a:p>
      </dsp:txBody>
      <dsp:txXfrm>
        <a:off x="1398404" y="1513942"/>
        <a:ext cx="9591857" cy="1210740"/>
      </dsp:txXfrm>
    </dsp:sp>
    <dsp:sp modelId="{3147ABDE-7CD7-46D2-825C-98D90A06B00E}">
      <dsp:nvSpPr>
        <dsp:cNvPr id="0" name=""/>
        <dsp:cNvSpPr/>
      </dsp:nvSpPr>
      <dsp:spPr>
        <a:xfrm>
          <a:off x="0" y="3027367"/>
          <a:ext cx="10990262" cy="12107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E6288-216D-4D20-B088-E9849FE359BD}">
      <dsp:nvSpPr>
        <dsp:cNvPr id="0" name=""/>
        <dsp:cNvSpPr/>
      </dsp:nvSpPr>
      <dsp:spPr>
        <a:xfrm>
          <a:off x="366248" y="3299784"/>
          <a:ext cx="665907" cy="6659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44FA7-4EC9-463A-90FD-A20661968051}">
      <dsp:nvSpPr>
        <dsp:cNvPr id="0" name=""/>
        <dsp:cNvSpPr/>
      </dsp:nvSpPr>
      <dsp:spPr>
        <a:xfrm>
          <a:off x="1398404" y="3027367"/>
          <a:ext cx="4945617" cy="121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37" tIns="128137" rIns="128137" bIns="12813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can estimate the generalization error of a model by measuring its test error – the error on a held-out test set.</a:t>
          </a:r>
        </a:p>
      </dsp:txBody>
      <dsp:txXfrm>
        <a:off x="1398404" y="3027367"/>
        <a:ext cx="4945617" cy="1210740"/>
      </dsp:txXfrm>
    </dsp:sp>
    <dsp:sp modelId="{3A363152-BD4B-4921-8163-A6B8AF0637F2}">
      <dsp:nvSpPr>
        <dsp:cNvPr id="0" name=""/>
        <dsp:cNvSpPr/>
      </dsp:nvSpPr>
      <dsp:spPr>
        <a:xfrm>
          <a:off x="6344022" y="3027367"/>
          <a:ext cx="4646239" cy="121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37" tIns="128137" rIns="128137" bIns="128137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held-out = not seen during training</a:t>
          </a:r>
        </a:p>
      </dsp:txBody>
      <dsp:txXfrm>
        <a:off x="6344022" y="3027367"/>
        <a:ext cx="4646239" cy="1210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61884-B3EB-455A-9903-1BAD6C350C0F}">
      <dsp:nvSpPr>
        <dsp:cNvPr id="0" name=""/>
        <dsp:cNvSpPr/>
      </dsp:nvSpPr>
      <dsp:spPr>
        <a:xfrm>
          <a:off x="0" y="517"/>
          <a:ext cx="10990262" cy="12107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95A03-4A45-4A92-9798-DFDFCB971CC1}">
      <dsp:nvSpPr>
        <dsp:cNvPr id="0" name=""/>
        <dsp:cNvSpPr/>
      </dsp:nvSpPr>
      <dsp:spPr>
        <a:xfrm>
          <a:off x="366248" y="272933"/>
          <a:ext cx="665907" cy="665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2E9EF-4F80-4565-9E9A-5FDB3EED8F2A}">
      <dsp:nvSpPr>
        <dsp:cNvPr id="0" name=""/>
        <dsp:cNvSpPr/>
      </dsp:nvSpPr>
      <dsp:spPr>
        <a:xfrm>
          <a:off x="1398404" y="517"/>
          <a:ext cx="4945617" cy="121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37" tIns="128137" rIns="128137" bIns="12813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Averaged over all possible data-generating distributions, every learning algorithm has the same generalisation error.</a:t>
          </a:r>
        </a:p>
      </dsp:txBody>
      <dsp:txXfrm>
        <a:off x="1398404" y="517"/>
        <a:ext cx="4945617" cy="1210740"/>
      </dsp:txXfrm>
    </dsp:sp>
    <dsp:sp modelId="{0747C91C-B78A-484E-8BA2-DCA63CCA22E2}">
      <dsp:nvSpPr>
        <dsp:cNvPr id="0" name=""/>
        <dsp:cNvSpPr/>
      </dsp:nvSpPr>
      <dsp:spPr>
        <a:xfrm>
          <a:off x="6344022" y="517"/>
          <a:ext cx="4646239" cy="121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37" tIns="128137" rIns="128137" bIns="128137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Wolpert (1996)</a:t>
          </a:r>
        </a:p>
      </dsp:txBody>
      <dsp:txXfrm>
        <a:off x="6344022" y="517"/>
        <a:ext cx="4646239" cy="1210740"/>
      </dsp:txXfrm>
    </dsp:sp>
    <dsp:sp modelId="{28960036-CF62-4E72-B117-FD7831ADCA99}">
      <dsp:nvSpPr>
        <dsp:cNvPr id="0" name=""/>
        <dsp:cNvSpPr/>
      </dsp:nvSpPr>
      <dsp:spPr>
        <a:xfrm>
          <a:off x="0" y="1513942"/>
          <a:ext cx="10990262" cy="12107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55125-9ADD-4C56-BA40-B863DB40464B}">
      <dsp:nvSpPr>
        <dsp:cNvPr id="0" name=""/>
        <dsp:cNvSpPr/>
      </dsp:nvSpPr>
      <dsp:spPr>
        <a:xfrm>
          <a:off x="366248" y="1786358"/>
          <a:ext cx="665907" cy="665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7F277-78E3-4AB7-8C2C-E6D9795927F4}">
      <dsp:nvSpPr>
        <dsp:cNvPr id="0" name=""/>
        <dsp:cNvSpPr/>
      </dsp:nvSpPr>
      <dsp:spPr>
        <a:xfrm>
          <a:off x="1398404" y="1513942"/>
          <a:ext cx="9591857" cy="121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37" tIns="128137" rIns="128137" bIns="12813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means that there is no universal learning algorithm or absolute best learning algorithm.</a:t>
          </a:r>
        </a:p>
      </dsp:txBody>
      <dsp:txXfrm>
        <a:off x="1398404" y="1513942"/>
        <a:ext cx="9591857" cy="1210740"/>
      </dsp:txXfrm>
    </dsp:sp>
    <dsp:sp modelId="{2CAC661F-D3CE-47AA-BBFC-1C928343537D}">
      <dsp:nvSpPr>
        <dsp:cNvPr id="0" name=""/>
        <dsp:cNvSpPr/>
      </dsp:nvSpPr>
      <dsp:spPr>
        <a:xfrm>
          <a:off x="0" y="3027367"/>
          <a:ext cx="10990262" cy="12107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0113A-DF82-44A1-9A6F-BC90ED824699}">
      <dsp:nvSpPr>
        <dsp:cNvPr id="0" name=""/>
        <dsp:cNvSpPr/>
      </dsp:nvSpPr>
      <dsp:spPr>
        <a:xfrm>
          <a:off x="366248" y="3299784"/>
          <a:ext cx="665907" cy="6659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04EA-A3A3-47A8-B8D0-558ADB5C9AED}">
      <dsp:nvSpPr>
        <dsp:cNvPr id="0" name=""/>
        <dsp:cNvSpPr/>
      </dsp:nvSpPr>
      <dsp:spPr>
        <a:xfrm>
          <a:off x="1398404" y="3027367"/>
          <a:ext cx="9591857" cy="121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37" tIns="128137" rIns="128137" bIns="12813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need to make assumptions about the kinds of data-generating distributions we encounter in practice.</a:t>
          </a:r>
        </a:p>
      </dsp:txBody>
      <dsp:txXfrm>
        <a:off x="1398404" y="3027367"/>
        <a:ext cx="9591857" cy="1210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4D4BF-C640-407A-893E-8C847FAFC572}">
      <dsp:nvSpPr>
        <dsp:cNvPr id="0" name=""/>
        <dsp:cNvSpPr/>
      </dsp:nvSpPr>
      <dsp:spPr>
        <a:xfrm>
          <a:off x="0" y="3190637"/>
          <a:ext cx="10990262" cy="10472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 tune hyperparameters, we need a separate validation set, or need to use cross-validation.</a:t>
          </a:r>
        </a:p>
      </dsp:txBody>
      <dsp:txXfrm>
        <a:off x="0" y="3190637"/>
        <a:ext cx="10990262" cy="1047238"/>
      </dsp:txXfrm>
    </dsp:sp>
    <dsp:sp modelId="{FF3B37D7-ED89-4B9D-862B-E3252EBDD5DB}">
      <dsp:nvSpPr>
        <dsp:cNvPr id="0" name=""/>
        <dsp:cNvSpPr/>
      </dsp:nvSpPr>
      <dsp:spPr>
        <a:xfrm rot="10800000">
          <a:off x="0" y="1595693"/>
          <a:ext cx="10990262" cy="1610652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Some settings need to be hyperparameters because adapting them during training would lead to overfitting.</a:t>
          </a:r>
        </a:p>
      </dsp:txBody>
      <dsp:txXfrm rot="-10800000">
        <a:off x="0" y="1595693"/>
        <a:ext cx="10990262" cy="565339"/>
      </dsp:txXfrm>
    </dsp:sp>
    <dsp:sp modelId="{22764472-5683-447B-8F25-1F1325A3AFF0}">
      <dsp:nvSpPr>
        <dsp:cNvPr id="0" name=""/>
        <dsp:cNvSpPr/>
      </dsp:nvSpPr>
      <dsp:spPr>
        <a:xfrm>
          <a:off x="0" y="2161032"/>
          <a:ext cx="10990262" cy="48158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such as parameters related to the model’s capacity</a:t>
          </a:r>
        </a:p>
      </dsp:txBody>
      <dsp:txXfrm>
        <a:off x="0" y="2161032"/>
        <a:ext cx="10990262" cy="481585"/>
      </dsp:txXfrm>
    </dsp:sp>
    <dsp:sp modelId="{4557E263-B12E-43EE-B540-A2B04FA21432}">
      <dsp:nvSpPr>
        <dsp:cNvPr id="0" name=""/>
        <dsp:cNvSpPr/>
      </dsp:nvSpPr>
      <dsp:spPr>
        <a:xfrm rot="10800000">
          <a:off x="0" y="749"/>
          <a:ext cx="10990262" cy="1610652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setting of a machine learning algorithm that is not adapted by the algorithm itself is called a hyperparameter.</a:t>
          </a:r>
        </a:p>
      </dsp:txBody>
      <dsp:txXfrm rot="-10800000">
        <a:off x="0" y="749"/>
        <a:ext cx="10990262" cy="565339"/>
      </dsp:txXfrm>
    </dsp:sp>
    <dsp:sp modelId="{BBC08F7E-B97E-4ED1-8241-AFB4331506D6}">
      <dsp:nvSpPr>
        <dsp:cNvPr id="0" name=""/>
        <dsp:cNvSpPr/>
      </dsp:nvSpPr>
      <dsp:spPr>
        <a:xfrm>
          <a:off x="0" y="566088"/>
          <a:ext cx="10990262" cy="48158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typical example: learning rate</a:t>
          </a:r>
        </a:p>
      </dsp:txBody>
      <dsp:txXfrm>
        <a:off x="0" y="566088"/>
        <a:ext cx="10990262" cy="4815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279CA-6845-48A2-B551-F53C0629D900}">
      <dsp:nvSpPr>
        <dsp:cNvPr id="0" name=""/>
        <dsp:cNvSpPr/>
      </dsp:nvSpPr>
      <dsp:spPr>
        <a:xfrm>
          <a:off x="3330775" y="844154"/>
          <a:ext cx="6506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68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9085" y="886468"/>
        <a:ext cx="34064" cy="6812"/>
      </dsp:txXfrm>
    </dsp:sp>
    <dsp:sp modelId="{832BD8B2-08A3-4E6B-A3A1-A5E6B169C380}">
      <dsp:nvSpPr>
        <dsp:cNvPr id="0" name=""/>
        <dsp:cNvSpPr/>
      </dsp:nvSpPr>
      <dsp:spPr>
        <a:xfrm>
          <a:off x="370477" y="1244"/>
          <a:ext cx="2962098" cy="1777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145" tIns="152356" rIns="145145" bIns="15235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Today we will focus on </a:t>
          </a:r>
          <a:r>
            <a:rPr lang="en-US" sz="2200" b="1" kern="1200"/>
            <a:t>Supervised Learning</a:t>
          </a:r>
          <a:endParaRPr lang="en-US" sz="2200" kern="1200"/>
        </a:p>
      </dsp:txBody>
      <dsp:txXfrm>
        <a:off x="370477" y="1244"/>
        <a:ext cx="2962098" cy="1777259"/>
      </dsp:txXfrm>
    </dsp:sp>
    <dsp:sp modelId="{C10FF394-864A-46E8-B6C6-87C998FCB364}">
      <dsp:nvSpPr>
        <dsp:cNvPr id="0" name=""/>
        <dsp:cNvSpPr/>
      </dsp:nvSpPr>
      <dsp:spPr>
        <a:xfrm>
          <a:off x="6974157" y="844154"/>
          <a:ext cx="6506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68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2466" y="886468"/>
        <a:ext cx="34064" cy="6812"/>
      </dsp:txXfrm>
    </dsp:sp>
    <dsp:sp modelId="{47A7BC38-5AE0-425B-A6FF-854E1F7674AE}">
      <dsp:nvSpPr>
        <dsp:cNvPr id="0" name=""/>
        <dsp:cNvSpPr/>
      </dsp:nvSpPr>
      <dsp:spPr>
        <a:xfrm>
          <a:off x="4013858" y="1244"/>
          <a:ext cx="2962098" cy="1777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145" tIns="152356" rIns="145145" bIns="15235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Definition</a:t>
          </a:r>
        </a:p>
      </dsp:txBody>
      <dsp:txXfrm>
        <a:off x="4013858" y="1244"/>
        <a:ext cx="2962098" cy="1777259"/>
      </dsp:txXfrm>
    </dsp:sp>
    <dsp:sp modelId="{428BE5E0-6733-405F-96D3-EB318FDEE045}">
      <dsp:nvSpPr>
        <dsp:cNvPr id="0" name=""/>
        <dsp:cNvSpPr/>
      </dsp:nvSpPr>
      <dsp:spPr>
        <a:xfrm>
          <a:off x="1851526" y="1776704"/>
          <a:ext cx="7286763" cy="650682"/>
        </a:xfrm>
        <a:custGeom>
          <a:avLst/>
          <a:gdLst/>
          <a:ahLst/>
          <a:cxnLst/>
          <a:rect l="0" t="0" r="0" b="0"/>
          <a:pathLst>
            <a:path>
              <a:moveTo>
                <a:pt x="7286763" y="0"/>
              </a:moveTo>
              <a:lnTo>
                <a:pt x="7286763" y="342441"/>
              </a:lnTo>
              <a:lnTo>
                <a:pt x="0" y="342441"/>
              </a:lnTo>
              <a:lnTo>
                <a:pt x="0" y="650682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1944" y="2098639"/>
        <a:ext cx="365927" cy="6812"/>
      </dsp:txXfrm>
    </dsp:sp>
    <dsp:sp modelId="{39A93255-CCD4-402E-A7DE-EEF5C84B8F8F}">
      <dsp:nvSpPr>
        <dsp:cNvPr id="0" name=""/>
        <dsp:cNvSpPr/>
      </dsp:nvSpPr>
      <dsp:spPr>
        <a:xfrm>
          <a:off x="7657240" y="1244"/>
          <a:ext cx="2962098" cy="1777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145" tIns="152356" rIns="145145" bIns="15235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Fundamentals: Features, Models, Loss (or cost) Functions, Training</a:t>
          </a:r>
        </a:p>
      </dsp:txBody>
      <dsp:txXfrm>
        <a:off x="7657240" y="1244"/>
        <a:ext cx="2962098" cy="1777259"/>
      </dsp:txXfrm>
    </dsp:sp>
    <dsp:sp modelId="{3C6EE0F6-2C08-4BC4-A893-EF5975B16E48}">
      <dsp:nvSpPr>
        <dsp:cNvPr id="0" name=""/>
        <dsp:cNvSpPr/>
      </dsp:nvSpPr>
      <dsp:spPr>
        <a:xfrm>
          <a:off x="3330775" y="3302696"/>
          <a:ext cx="6506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68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9085" y="3345010"/>
        <a:ext cx="34064" cy="6812"/>
      </dsp:txXfrm>
    </dsp:sp>
    <dsp:sp modelId="{048FE7D5-6F67-43B3-98F6-0CCB6D0A6A26}">
      <dsp:nvSpPr>
        <dsp:cNvPr id="0" name=""/>
        <dsp:cNvSpPr/>
      </dsp:nvSpPr>
      <dsp:spPr>
        <a:xfrm>
          <a:off x="370477" y="2459786"/>
          <a:ext cx="2962098" cy="1777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145" tIns="152356" rIns="145145" bIns="15235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Linear Models</a:t>
          </a:r>
        </a:p>
      </dsp:txBody>
      <dsp:txXfrm>
        <a:off x="370477" y="2459786"/>
        <a:ext cx="2962098" cy="1777259"/>
      </dsp:txXfrm>
    </dsp:sp>
    <dsp:sp modelId="{EB2631D1-6A4A-4BD9-9B53-56357E59DCAC}">
      <dsp:nvSpPr>
        <dsp:cNvPr id="0" name=""/>
        <dsp:cNvSpPr/>
      </dsp:nvSpPr>
      <dsp:spPr>
        <a:xfrm>
          <a:off x="6974157" y="3302696"/>
          <a:ext cx="6506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68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2466" y="3345010"/>
        <a:ext cx="34064" cy="6812"/>
      </dsp:txXfrm>
    </dsp:sp>
    <dsp:sp modelId="{11C5F8B4-0D26-491F-9C70-8428726F545F}">
      <dsp:nvSpPr>
        <dsp:cNvPr id="0" name=""/>
        <dsp:cNvSpPr/>
      </dsp:nvSpPr>
      <dsp:spPr>
        <a:xfrm>
          <a:off x="4013858" y="2459786"/>
          <a:ext cx="2962098" cy="1777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145" tIns="152356" rIns="145145" bIns="152356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Neural Networks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Trend: Deep Learning (more in next ML lecture)</a:t>
          </a:r>
        </a:p>
      </dsp:txBody>
      <dsp:txXfrm>
        <a:off x="4013858" y="2459786"/>
        <a:ext cx="2962098" cy="1777259"/>
      </dsp:txXfrm>
    </dsp:sp>
    <dsp:sp modelId="{61773CBF-D53C-4BAF-ABCD-A71703896C08}">
      <dsp:nvSpPr>
        <dsp:cNvPr id="0" name=""/>
        <dsp:cNvSpPr/>
      </dsp:nvSpPr>
      <dsp:spPr>
        <a:xfrm>
          <a:off x="7657240" y="2459786"/>
          <a:ext cx="2962098" cy="1777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5145" tIns="152356" rIns="145145" bIns="15235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Pitfalls and Limitations</a:t>
          </a:r>
        </a:p>
      </dsp:txBody>
      <dsp:txXfrm>
        <a:off x="7657240" y="2459786"/>
        <a:ext cx="2962098" cy="1777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D951DE-4340-452E-ADF6-B97CCDD84C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>
              <a:latin typeface="Georgia" panose="020405020504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3FEFF-60F7-4479-B020-9A4DC055CA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37437-CF6E-483B-BD85-D534E4871F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E7A50-C1A1-481A-BE2C-8F5D40F7AE39}" type="slidenum">
              <a:rPr lang="sv-SE" smtClean="0">
                <a:latin typeface="Georgia" panose="02040502050405020303" pitchFamily="18" charset="0"/>
              </a:rPr>
              <a:t>‹#›</a:t>
            </a:fld>
            <a:endParaRPr lang="sv-S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061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eorgia" panose="02040502050405020303" pitchFamily="18" charset="0"/>
              </a:defRPr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eorgia" panose="02040502050405020303" pitchFamily="18" charset="0"/>
              </a:defRPr>
            </a:lvl1pPr>
          </a:lstStyle>
          <a:p>
            <a:fld id="{4689C00A-E98B-4D3D-966F-67E40EEA2846}" type="datetimeFigureOut">
              <a:rPr lang="sv-SE" smtClean="0"/>
              <a:pPr/>
              <a:t>2024-05-31</a:t>
            </a:fld>
            <a:endParaRPr lang="sv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eorgia" panose="02040502050405020303" pitchFamily="18" charset="0"/>
              </a:defRPr>
            </a:lvl1pPr>
          </a:lstStyle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eorgia" panose="02040502050405020303" pitchFamily="18" charset="0"/>
              </a:defRPr>
            </a:lvl1pPr>
          </a:lstStyle>
          <a:p>
            <a:fld id="{CDA9542A-FB14-4843-A197-824CFEAE5CFD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9352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42A-FB14-4843-A197-824CFEAE5CFD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8325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UL, find categories to make predictions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E43AE-AE01-4FF2-8915-94128D35A0F5}" type="slidenum">
              <a:rPr lang="sv-SE" smtClean="0"/>
              <a:pPr/>
              <a:t>48</a:t>
            </a:fld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96395-3A77-46C0-BFE5-6C17A9400E7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81F3EB5-CAC1-45C3-9DAF-1DF3319A85AD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2860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Quickly go through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834929D-42FD-4D85-9D29-AA9D31F2A97E}" type="slidenum">
              <a:rPr lang="sv-SE" sz="1200"/>
              <a:pPr eaLnBrk="1" hangingPunct="1"/>
              <a:t>50</a:t>
            </a:fld>
            <a:endParaRPr lang="sv-SE" sz="1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2C729-8140-47CD-8AC3-C606BCECD3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698C6A6-DDAD-460B-A604-209B1513FEFD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1762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Platshållare för bildobjekt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Platshållare för anteckninga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To tie into earlier lectures we will borrow the agent framework to illustrate the usefulness of machine learning to AI.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To make this picture clearer we will look closer at different types of learning.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Agent: hardware or software, very abstract</a:t>
            </a:r>
          </a:p>
        </p:txBody>
      </p:sp>
      <p:sp>
        <p:nvSpPr>
          <p:cNvPr id="59396" name="Platshållare för bild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A255ED-F2EC-421E-B6E8-A298565D5F21}" type="slidenum">
              <a:rPr lang="sv-SE" sz="1200"/>
              <a:pPr eaLnBrk="1" hangingPunct="1"/>
              <a:t>8</a:t>
            </a:fld>
            <a:endParaRPr lang="sv-SE" sz="1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8A63B-BB18-40CA-A73B-EEFE147E3CB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C510B47-C528-4640-AFFE-4DB74B499EDE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249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Platshållare för bildobjekt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Platshållare för anteckninga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To tie into earlier lectures we will borrow the agent framework to illustrate the usefulness of machine learning to AI.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To make this picture clearer we will look closer at different types of learning.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Agent: hardware or software, very abstract</a:t>
            </a:r>
          </a:p>
        </p:txBody>
      </p:sp>
      <p:sp>
        <p:nvSpPr>
          <p:cNvPr id="59396" name="Platshållare för bild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A255ED-F2EC-421E-B6E8-A298565D5F21}" type="slidenum">
              <a:rPr lang="sv-SE" sz="1200"/>
              <a:pPr eaLnBrk="1" hangingPunct="1"/>
              <a:t>9</a:t>
            </a:fld>
            <a:endParaRPr lang="sv-SE" sz="1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E36A4-2226-4C6B-A09D-ADC62CBC06C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9EC19349-D471-44D6-96BA-F0EAA6C70890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885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E43AE-AE01-4FF2-8915-94128D35A0F5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E420-72A7-4CD2-AEE7-695368FA7C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73CC743-B633-41BD-9A98-D4A09CDB3764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2985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Platshållare för bildobjekt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Platshållare för anteckninga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Reinforcement Learning is inspired by psychology</a:t>
            </a:r>
          </a:p>
          <a:p>
            <a:r>
              <a:rPr lang="en-US" dirty="0">
                <a:latin typeface="Arial" panose="020B0604020202020204" pitchFamily="34" charset="0"/>
              </a:rPr>
              <a:t>Base on reward, learn on its own, based on failures</a:t>
            </a:r>
          </a:p>
        </p:txBody>
      </p:sp>
      <p:sp>
        <p:nvSpPr>
          <p:cNvPr id="61444" name="Platshållare för bild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F36AD4-3714-418F-BA79-B61734C0CCA4}" type="slidenum">
              <a:rPr lang="sv-SE" sz="1200"/>
              <a:pPr eaLnBrk="1" hangingPunct="1"/>
              <a:t>16</a:t>
            </a:fld>
            <a:endParaRPr lang="sv-SE" sz="1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7A6A0-256B-4FDD-A05B-B000535DDF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56666DE8-32F3-4134-82D2-6587A43CC414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402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Decision planning, good for </a:t>
            </a:r>
            <a:r>
              <a:rPr lang="en-GB" dirty="0" err="1"/>
              <a:t>RL</a:t>
            </a:r>
            <a:r>
              <a:rPr lang="en-GB" dirty="0"/>
              <a:t>, without good examples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E43AE-AE01-4FF2-8915-94128D35A0F5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88B77-F9B5-44A9-99B1-EB6BC0A33F5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08442D7-5AD3-4809-BF9A-FB4887BFDAD8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144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Platshållare för bildobjekt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Platshållare för anteckninga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Recommender system, find similarities </a:t>
            </a:r>
          </a:p>
        </p:txBody>
      </p:sp>
      <p:sp>
        <p:nvSpPr>
          <p:cNvPr id="81924" name="Platshållare för bild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ABFF0F8-291C-4DB2-BA7A-2F6F8C9D5D52}" type="slidenum">
              <a:rPr lang="sv-SE" sz="1200"/>
              <a:pPr eaLnBrk="1" hangingPunct="1"/>
              <a:t>19</a:t>
            </a:fld>
            <a:endParaRPr lang="sv-SE" sz="1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99353-14A1-48CA-8230-137FBC5FB4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C38A962-1B67-426E-981F-30A1D415A61A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5278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Platshållare för bildobjekt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Platshållare för anteckninga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Recommender system, find similarities </a:t>
            </a:r>
          </a:p>
        </p:txBody>
      </p:sp>
      <p:sp>
        <p:nvSpPr>
          <p:cNvPr id="81924" name="Platshållare för bild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ABFF0F8-291C-4DB2-BA7A-2F6F8C9D5D52}" type="slidenum">
              <a:rPr lang="sv-SE" sz="1200"/>
              <a:pPr eaLnBrk="1" hangingPunct="1"/>
              <a:t>22</a:t>
            </a:fld>
            <a:endParaRPr lang="sv-SE" sz="1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2F2091-1567-4DEC-8784-744DB183AF5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E8E2A4D-7713-4921-9C13-BBFB662DF2D9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493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 a bit more on math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E43AE-AE01-4FF2-8915-94128D35A0F5}" type="slidenum">
              <a:rPr lang="sv-SE" smtClean="0"/>
              <a:pPr/>
              <a:t>36</a:t>
            </a:fld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9E97B-AC1F-4BB2-8F52-B1F5E3F90A1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354D5F34-FCB4-4B45-A508-A9399D3AEA57}" type="datetime1">
              <a:rPr lang="en-GB" smtClean="0"/>
              <a:t>31/05/2024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345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sv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9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CAC2612-C8B1-42B4-8DBC-352812E7AC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" y="5610251"/>
            <a:ext cx="3234687" cy="119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10"/>
            <a:ext cx="9144000" cy="1828801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9634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8F90-6F0B-4082-A03A-25C0D0EE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E1322-944E-410B-A503-071D16B24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509253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6F69F-E2CD-4CAC-B28E-04F7F59CD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4022563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6119C-D6E1-438D-B01E-CF6E63D0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2FECA-0FDF-4E93-B1B1-6CF623CF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5D90-D9E3-425D-B3DC-406845F9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5">
            <a:extLst>
              <a:ext uri="{FF2B5EF4-FFF2-40B4-BE49-F238E27FC236}">
                <a16:creationId xmlns:a16="http://schemas.microsoft.com/office/drawing/2014/main" id="{65E233A8-C457-415A-B25B-AC4916975090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BBD564E-3114-43F0-A6F3-FEFE2A009F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7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040-A9FD-4D9F-927E-3D89FFE8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F4497-9EDB-4DEA-8405-69C17F3AB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985C7-46FC-4066-B9D3-B0D0DB80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83B8B-54A4-4A15-BB63-FCDC3A44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9CEAC-1427-4BEA-8982-30CAE04D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0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31E45-D6F3-4F73-BEDF-5BEDAFC5A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266AE-17DB-428F-A2F6-8D0CA1386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4654A-FDE6-4601-9D75-FA956B13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103000" y="5049000"/>
            <a:ext cx="1818000" cy="360000"/>
          </a:xfrm>
        </p:spPr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8F030-2FCB-40E4-B64D-2629C80F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852000" y="1980000"/>
            <a:ext cx="4320000" cy="360000"/>
          </a:xfrm>
        </p:spPr>
        <p:txBody>
          <a:bodyPr lIns="180000"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C8C35-D10B-42B0-92F4-58D676FE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652000" y="6318000"/>
            <a:ext cx="720000" cy="360000"/>
          </a:xfrm>
        </p:spPr>
        <p:txBody>
          <a:bodyPr rIns="180000"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6138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69717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913435" y="999228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3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r>
              <a:rPr lang="en-US"/>
              <a:t>2023-09-08</a:t>
            </a:r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en-US"/>
              <a:t>Fredrik Heintz - Machine Learning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LiU_primary_black.png" descr="LiU_primary_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" y="6346101"/>
            <a:ext cx="1941029" cy="52318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3535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75020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E583304-1B26-4F40-85EB-2BBCFC8905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" y="5610255"/>
            <a:ext cx="3234687" cy="119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10"/>
            <a:ext cx="9144000" cy="1828801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21335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00"/>
            <a:ext cx="9144000" cy="1828800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AD0E7-7BAB-4DBC-97D9-D958CAF59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" y="5610255"/>
            <a:ext cx="3234687" cy="1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94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083048-DEF2-45EE-9ADC-1B9A3314BD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5322-5373-499E-AF2D-2170CC9A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19242"/>
            <a:ext cx="10515600" cy="190975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D21B-931A-4064-8D73-165D96D91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502800"/>
            <a:ext cx="10515600" cy="2628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D274-9D58-4C59-BF24-08319E8A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F1B3-BEF7-476C-9C24-6F6824C2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CECA-8742-4DDD-8038-0C0682EA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554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00"/>
            <a:ext cx="9144000" cy="1828800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06882-422C-4DDF-B0C6-829A56687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" y="5610251"/>
            <a:ext cx="3234687" cy="1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83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5F28-9CA8-4998-8631-C03E7886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C860-BB16-4E0C-B870-8B2366E7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5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96C9-5579-4CED-A338-A836AEE06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41CD-1A6A-456B-BCAE-4B73471B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AF9EE-7694-4BC1-BDBC-514D317E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5">
            <a:extLst>
              <a:ext uri="{FF2B5EF4-FFF2-40B4-BE49-F238E27FC236}">
                <a16:creationId xmlns:a16="http://schemas.microsoft.com/office/drawing/2014/main" id="{D2B6CEC0-7FA1-4DD6-9711-E98236C44181}"/>
              </a:ext>
            </a:extLst>
          </p:cNvPr>
          <p:cNvCxnSpPr>
            <a:cxnSpLocks/>
          </p:cNvCxnSpPr>
          <p:nvPr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EF96D78-7046-4339-A27B-A2E54F7E7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76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5D60-9FEA-4061-AE29-F7A1A0AE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D652D-D723-4261-9B8C-661B6699F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9"/>
            <a:ext cx="5181600" cy="4241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2E162-7D8A-446C-B6C3-D85896811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25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CDECF-AB46-421A-B3EA-954167E5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FB67D-8CC2-4E5B-BF93-6B7E5BF4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F80C1-A5DA-4E08-8CAE-B47DD97A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5">
            <a:extLst>
              <a:ext uri="{FF2B5EF4-FFF2-40B4-BE49-F238E27FC236}">
                <a16:creationId xmlns:a16="http://schemas.microsoft.com/office/drawing/2014/main" id="{1DBCDB3C-6D20-4691-BDE2-381FEEBC114C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6BE1A0F-94CD-4198-BF55-0444B608B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91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C1DA-1DF7-4806-9BFE-693752D8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EAAB-6C1D-4159-B092-4584A8886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35E44-E48F-4B64-BC38-36AE1423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85"/>
            <a:ext cx="5157787" cy="3571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0FBBF-9493-4795-A84B-B36E22050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B4785-7E60-4E95-8686-807938974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85"/>
            <a:ext cx="5183188" cy="35684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2B86A-85B7-4456-A609-BB084D0B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08846-8A71-4321-93F6-BFCE99CB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0CCA9-80F4-4FE7-B4FD-9FB65454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13" name="Rak 5">
            <a:extLst>
              <a:ext uri="{FF2B5EF4-FFF2-40B4-BE49-F238E27FC236}">
                <a16:creationId xmlns:a16="http://schemas.microsoft.com/office/drawing/2014/main" id="{EC927C92-6210-4B4D-895A-19AADBEF8F6E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72B713E-9B25-4551-8C9B-6BC99E5E4E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42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3FE9-5F5B-413D-B4E8-BD7E2968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82EEB-76C9-46A2-8992-24100BBA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F3176-8332-460F-839F-8C36305C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BA3FD-78E6-4451-96E1-12B31AC3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5">
            <a:extLst>
              <a:ext uri="{FF2B5EF4-FFF2-40B4-BE49-F238E27FC236}">
                <a16:creationId xmlns:a16="http://schemas.microsoft.com/office/drawing/2014/main" id="{95DA7626-B115-4C4F-9B3C-FE5B663044E7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FB99031-EEFF-4AFA-A3F5-072DD362F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47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6CBC0-C319-4952-8F5C-99292872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6394A-EC6D-4B1F-8267-B06B1013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DF935-E895-4D21-A182-6E15EDC7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5">
            <a:extLst>
              <a:ext uri="{FF2B5EF4-FFF2-40B4-BE49-F238E27FC236}">
                <a16:creationId xmlns:a16="http://schemas.microsoft.com/office/drawing/2014/main" id="{97E9F04A-B552-451B-920C-ED4546809656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56AFAAA-8AD3-4AB3-8A46-2BD968391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0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80A2-67AA-45AE-A4A3-02C24D5D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C7A9-016D-4F8D-95F8-AE268FFC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50925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E2521-9433-4ED7-A38E-EB976F0B3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4022563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AEBBB-5F59-4CE5-8F95-88A1C188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D4F3F-4FD6-423B-8630-86753663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6012F-A692-4BBB-B0E2-A40D6C39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26" name="Rak 5">
            <a:extLst>
              <a:ext uri="{FF2B5EF4-FFF2-40B4-BE49-F238E27FC236}">
                <a16:creationId xmlns:a16="http://schemas.microsoft.com/office/drawing/2014/main" id="{125440BF-FF8E-4F55-AC91-862AB2B62D8D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45A0DCF-3090-4EFD-A929-4799EE649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361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8F90-6F0B-4082-A03A-25C0D0EE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E1322-944E-410B-A503-071D16B24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509253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6F69F-E2CD-4CAC-B28E-04F7F59CD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4022563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6119C-D6E1-438D-B01E-CF6E63D0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2FECA-0FDF-4E93-B1B1-6CF623CF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5D90-D9E3-425D-B3DC-406845F9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5">
            <a:extLst>
              <a:ext uri="{FF2B5EF4-FFF2-40B4-BE49-F238E27FC236}">
                <a16:creationId xmlns:a16="http://schemas.microsoft.com/office/drawing/2014/main" id="{65E233A8-C457-415A-B25B-AC4916975090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1FF50F7-D655-41A2-BC16-00FE7DA2E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080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35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040-A9FD-4D9F-927E-3D89FFE8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F4497-9EDB-4DEA-8405-69C17F3AB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985C7-46FC-4066-B9D3-B0D0DB80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83B8B-54A4-4A15-BB63-FCDC3A44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9CEAC-1427-4BEA-8982-30CAE04D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891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31E45-D6F3-4F73-BEDF-5BEDAFC5A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266AE-17DB-428F-A2F6-8D0CA1386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4654A-FDE6-4601-9D75-FA956B13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103000" y="5049000"/>
            <a:ext cx="1818000" cy="360000"/>
          </a:xfrm>
        </p:spPr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8F030-2FCB-40E4-B64D-2629C80F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852000" y="1980000"/>
            <a:ext cx="4320000" cy="360000"/>
          </a:xfrm>
        </p:spPr>
        <p:txBody>
          <a:bodyPr lIns="180000"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C8C35-D10B-42B0-92F4-58D676FE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652000" y="6318000"/>
            <a:ext cx="720000" cy="360000"/>
          </a:xfrm>
        </p:spPr>
        <p:txBody>
          <a:bodyPr rIns="180000"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12727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10"/>
            <a:ext cx="9144000" cy="1828801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E499B-8B00-C8CA-62CA-20FE39F0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" y="5610251"/>
            <a:ext cx="3234687" cy="1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10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255562-1BA5-47E2-B332-7AD9148213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5322-5373-499E-AF2D-2170CC9A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19242"/>
            <a:ext cx="10515600" cy="190975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D21B-931A-4064-8D73-165D96D91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502800"/>
            <a:ext cx="10515600" cy="2628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D274-9D58-4C59-BF24-08319E8A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F1B3-BEF7-476C-9C24-6F6824C2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CECA-8742-4DDD-8038-0C0682EA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40335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C8CC-6DA1-44E1-AA32-45B9D76EB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3"/>
            <a:ext cx="9144000" cy="2306637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86BF-7340-4334-86FF-20FAAF56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800"/>
            <a:ext cx="9144000" cy="1828800"/>
          </a:xfrm>
        </p:spPr>
        <p:txBody>
          <a:bodyPr>
            <a:noAutofit/>
          </a:bodyPr>
          <a:lstStyle>
            <a:lvl1pPr marL="0" indent="0" algn="ctr">
              <a:buNone/>
              <a:defRPr sz="6000"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AF1C1-98C7-58A9-4CC4-08D2EC0B2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" y="5610251"/>
            <a:ext cx="3234687" cy="1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44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322-5373-499E-AF2D-2170CC9A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19242"/>
            <a:ext cx="10515600" cy="190975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D21B-931A-4064-8D73-165D96D91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502800"/>
            <a:ext cx="10515600" cy="2628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9D274-9D58-4C59-BF24-08319E8A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F1B3-BEF7-476C-9C24-6F6824C2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CECA-8742-4DDD-8038-0C0682EA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F9B89-6638-3459-8DDA-71E936C5AE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585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278073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LiU_primary_black.png" descr="LiU_primary_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" y="6346101"/>
            <a:ext cx="1941029" cy="52318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0107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27495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190625" y="4473774"/>
            <a:ext cx="9810750" cy="351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3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190625" y="3000375"/>
            <a:ext cx="9810750" cy="5035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72"/>
            </a:lvl1pPr>
          </a:lstStyle>
          <a:p>
            <a:r>
              <a:t>“Type a quote here.” </a:t>
            </a:r>
          </a:p>
        </p:txBody>
      </p:sp>
      <p:pic>
        <p:nvPicPr>
          <p:cNvPr id="104" name="LiU_primary_black.png" descr="LiU_primary_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" y="6346101"/>
            <a:ext cx="1941029" cy="523185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76014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2" y="333375"/>
            <a:ext cx="11055020" cy="9350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2" y="1412875"/>
            <a:ext cx="11055020" cy="4718050"/>
          </a:xfrm>
        </p:spPr>
        <p:txBody>
          <a:bodyPr/>
          <a:lstStyle>
            <a:lvl1pPr marL="342900" indent="-342900">
              <a:spcBef>
                <a:spcPts val="0"/>
              </a:spcBef>
              <a:buFont typeface="Arial" pitchFamily="34" charset="0"/>
              <a:buChar char="•"/>
              <a:defRPr/>
            </a:lvl1pPr>
            <a:lvl2pPr marL="669925" indent="-325438">
              <a:spcBef>
                <a:spcPts val="0"/>
              </a:spcBef>
              <a:buFont typeface="Wingdings" pitchFamily="2" charset="2"/>
              <a:buChar char="§"/>
              <a:defRPr/>
            </a:lvl2pPr>
            <a:lvl3pPr marL="1022350" indent="-350838">
              <a:spcBef>
                <a:spcPts val="0"/>
              </a:spcBef>
              <a:buFont typeface="Arial" pitchFamily="34" charset="0"/>
              <a:buChar char="•"/>
              <a:defRPr/>
            </a:lvl3pPr>
            <a:lvl4pPr marL="1339850" indent="-315913">
              <a:spcBef>
                <a:spcPts val="0"/>
              </a:spcBef>
              <a:buFont typeface="Arial" pitchFamily="34" charset="0"/>
              <a:buChar char="•"/>
              <a:defRPr/>
            </a:lvl4pPr>
            <a:lvl5pPr marL="1681163" indent="-339725">
              <a:spcBef>
                <a:spcPts val="0"/>
              </a:spcBef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2023-09-08</a:t>
            </a:r>
            <a:endParaRPr lang="sv-SE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Fredrik Heintz - Machine Learning</a:t>
            </a:r>
            <a:endParaRPr lang="sv-SE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E76A6B-A161-4EF6-B61A-8978C7A31653}" type="slidenum">
              <a:rPr lang="sv-SE" altLang="en-US"/>
              <a:pPr/>
              <a:t>‹#›</a:t>
            </a:fld>
            <a:endParaRPr lang="sv-SE" altLang="en-US"/>
          </a:p>
        </p:txBody>
      </p:sp>
    </p:spTree>
    <p:extLst>
      <p:ext uri="{BB962C8B-B14F-4D97-AF65-F5344CB8AC3E}">
        <p14:creationId xmlns:p14="http://schemas.microsoft.com/office/powerpoint/2010/main" val="292171359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F2900216-8CA6-39F2-F92D-D76F1634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419D166-E390-5E99-942C-AE5A610C87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33FA65A-306E-B727-CDF5-F88E0D512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87434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D5371E38-340D-B27F-6AE9-FA687410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1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79B4E3-4D8C-BB9C-71A2-84C194FE7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951854A-34CE-D0A4-B104-FF3A34C00F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286047-C81C-01B1-EBF8-C25B2DBFB1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EB2D168-4DA6-EC4D-3B37-A925A9D9C3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B32BFCC-2DF9-0EE5-A4EB-609D060EF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E152911-9FBC-FBC9-C77D-2F265DDD5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97790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C3E2B1BB-BF10-3613-43F6-9BDBFB0A2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2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1DEFDB7-7C4F-3564-D39C-E08C30E908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C43BDE9-9817-B15A-120B-2315C17FE9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BA431E4-671C-4BDF-8B6D-57AD1430EF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88F100E-A1A9-59E1-A0F8-2F2F68B811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F79C8E-0FFE-3FED-29DC-8D200B22BE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5C36A0-51DE-3009-141F-7F9A75F5B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00344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5F28-9CA8-4998-8631-C03E7886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C860-BB16-4E0C-B870-8B2366E7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5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96C9-5579-4CED-A338-A836AEE06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263" y="0"/>
            <a:ext cx="2520000" cy="360000"/>
          </a:xfrm>
        </p:spPr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41CD-1A6A-456B-BCAE-4B73471B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AF9EE-7694-4BC1-BDBC-514D317E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263" y="0"/>
            <a:ext cx="432000" cy="360000"/>
          </a:xfrm>
        </p:spPr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5">
            <a:extLst>
              <a:ext uri="{FF2B5EF4-FFF2-40B4-BE49-F238E27FC236}">
                <a16:creationId xmlns:a16="http://schemas.microsoft.com/office/drawing/2014/main" id="{D2B6CEC0-7FA1-4DD6-9711-E98236C44181}"/>
              </a:ext>
            </a:extLst>
          </p:cNvPr>
          <p:cNvCxnSpPr>
            <a:cxnSpLocks/>
          </p:cNvCxnSpPr>
          <p:nvPr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D2338D-B85A-45B3-B14F-0709EED2F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97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1ABC5D01-B57F-C97F-BA95-D0878377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3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B2F9104-F05D-275A-A92B-724DB1DCA6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0D7927-E63F-C024-1212-A9D436462D1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F5EBB40-5B7F-BE73-695F-DDA910069A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0E435BA3-819B-133F-FDA8-C801133ED5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C5233FE-AC5E-EB1E-E3BA-C810E643F6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C53FE61-4EAA-56B3-9246-61F37D9EE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39777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BF0B2CE3-125A-0B73-E4FE-0734662A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4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FA998F7-C9FD-75FE-1989-58711110D3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C4852A-BF15-55CF-C1EE-B2A1EE9F8A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4C5077F1-3C88-B628-4B01-71ECE53BCA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554C7CE-D57B-EC80-6FBB-DA05B68AE0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A42770-2FED-D5FA-3D0C-9E2772B5E4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77580E0-9F13-97E9-9959-19219A4C2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28733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BB90E8BC-996B-FD64-633B-4AC70E52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5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82C0BEE-4A33-1E63-CFA8-EB9CBB3B63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2AD2FA-1042-B052-7C31-DDD6B5C8E9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1D2E51D-3703-6B84-0A5B-A9E8C8F8217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7C2B3BD-21FE-18EA-3636-D79431CB9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52F9C81-7A04-2DEC-3945-0C2376B42C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4482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03C1D700-F016-387B-C036-FBA31A0CA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6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BE320D7-6F72-4A72-49C7-477F5C30C0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BE9935E-1B6B-6266-375F-A1AE1571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42171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037093E4-EF07-27C8-C343-235C3B46F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34B3C-AF8A-6762-5A3F-69C1E935EE6B}"/>
              </a:ext>
            </a:extLst>
          </p:cNvPr>
          <p:cNvSpPr txBox="1"/>
          <p:nvPr/>
        </p:nvSpPr>
        <p:spPr>
          <a:xfrm>
            <a:off x="2375638" y="1934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  <a:endParaRPr lang="en-US" sz="3600" dirty="0">
              <a:solidFill>
                <a:prstClr val="white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0D8D59-F441-A33B-A72A-D091013D4D9F}"/>
              </a:ext>
            </a:extLst>
          </p:cNvPr>
          <p:cNvCxnSpPr/>
          <p:nvPr/>
        </p:nvCxnSpPr>
        <p:spPr>
          <a:xfrm>
            <a:off x="4814596" y="811764"/>
            <a:ext cx="0" cy="523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8C08B6-284E-4DE9-C0C4-D56CBC0964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7838" y="2045620"/>
            <a:ext cx="4927600" cy="3897312"/>
          </a:xfrm>
        </p:spPr>
        <p:txBody>
          <a:bodyPr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16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  <a:p>
            <a:pPr lvl="0"/>
            <a:r>
              <a:rPr lang="en-US" dirty="0"/>
              <a:t>Click to edit topic 2</a:t>
            </a:r>
          </a:p>
          <a:p>
            <a:pPr lvl="0"/>
            <a:r>
              <a:rPr lang="en-US" dirty="0"/>
              <a:t>Click to edit topic 3</a:t>
            </a:r>
          </a:p>
          <a:p>
            <a:pPr lvl="0"/>
            <a:r>
              <a:rPr lang="en-US" dirty="0"/>
              <a:t>Click to edit topic 4</a:t>
            </a:r>
          </a:p>
          <a:p>
            <a:pPr lvl="0"/>
            <a:r>
              <a:rPr lang="en-US" dirty="0"/>
              <a:t>Click to edit topic 5</a:t>
            </a:r>
          </a:p>
        </p:txBody>
      </p:sp>
      <p:pic>
        <p:nvPicPr>
          <p:cNvPr id="16" name="Graphic 7">
            <a:extLst>
              <a:ext uri="{FF2B5EF4-FFF2-40B4-BE49-F238E27FC236}">
                <a16:creationId xmlns:a16="http://schemas.microsoft.com/office/drawing/2014/main" id="{09FA143D-FBAF-5981-664A-6E98CF098F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4AF2A4-B9D8-B63C-54EC-84E9A50FEB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A874517-20A9-FC10-9A9F-5E048C97F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264323F-1D18-F3FF-A86A-82586A177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0D8D59-F441-A33B-A72A-D091013D4D9F}"/>
              </a:ext>
            </a:extLst>
          </p:cNvPr>
          <p:cNvCxnSpPr/>
          <p:nvPr/>
        </p:nvCxnSpPr>
        <p:spPr>
          <a:xfrm>
            <a:off x="4814596" y="811764"/>
            <a:ext cx="0" cy="523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8C08B6-284E-4DE9-C0C4-D56CBC0964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7838" y="1612487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037E0-0CB5-84BF-F256-1C8FBDF5BB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724" y="1973346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0D2F066-77B6-7665-E81A-9125D4177B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7838" y="2924944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E31504-FAFF-1AFF-A235-E9E4DE83D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6724" y="3285803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512B05D-8F7E-592C-65FB-9F72A64514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838" y="4365104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E6DC051-5522-4F20-E853-0D5CA4B14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6724" y="4725963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5E199F-7967-B0AC-59F7-4CECB84FAAB7}"/>
              </a:ext>
            </a:extLst>
          </p:cNvPr>
          <p:cNvSpPr txBox="1"/>
          <p:nvPr/>
        </p:nvSpPr>
        <p:spPr>
          <a:xfrm>
            <a:off x="2375638" y="1934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  <a:endParaRPr lang="en-US" sz="3600" dirty="0">
              <a:solidFill>
                <a:prstClr val="white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2" name="Graphic 7">
            <a:extLst>
              <a:ext uri="{FF2B5EF4-FFF2-40B4-BE49-F238E27FC236}">
                <a16:creationId xmlns:a16="http://schemas.microsoft.com/office/drawing/2014/main" id="{E2C6A612-6A5C-ED18-8F33-9591778E8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7AA724-86B6-6989-31D4-7431B91C2E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2C8B27B-71C0-059D-333B-846290369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4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down at a blue and pink arrow&#10;&#10;Description automatically generated">
            <a:extLst>
              <a:ext uri="{FF2B5EF4-FFF2-40B4-BE49-F238E27FC236}">
                <a16:creationId xmlns:a16="http://schemas.microsoft.com/office/drawing/2014/main" id="{1B17AA5D-35B4-7CAE-EADB-E3701224C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chapter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5486DC-08BB-1EED-5BEE-CD570990F1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08D2F33-F061-C434-94E3-0FC92B1C0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09726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down at a purple arrow&#10;&#10;Description automatically generated">
            <a:extLst>
              <a:ext uri="{FF2B5EF4-FFF2-40B4-BE49-F238E27FC236}">
                <a16:creationId xmlns:a16="http://schemas.microsoft.com/office/drawing/2014/main" id="{C6B7811E-1C17-13CA-D35B-4D2C90D2C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A279EF3-A776-48CB-8DF7-DFA79928C7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4C934F-4FE1-CB10-D0A2-C16609D71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17440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down at a white arrow&#10;&#10;Description automatically generated with medium confidence">
            <a:extLst>
              <a:ext uri="{FF2B5EF4-FFF2-40B4-BE49-F238E27FC236}">
                <a16:creationId xmlns:a16="http://schemas.microsoft.com/office/drawing/2014/main" id="{9EDEB972-1F4E-756D-EB63-66F56337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10" name="Picture 9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A90FEAD-0534-D606-D361-AF18FCADB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48" y="6131175"/>
            <a:ext cx="1636820" cy="3651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C821D46-EC3A-CAF4-DFA3-10F08A478A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46520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white background&#10;&#10;Description automatically generated">
            <a:extLst>
              <a:ext uri="{FF2B5EF4-FFF2-40B4-BE49-F238E27FC236}">
                <a16:creationId xmlns:a16="http://schemas.microsoft.com/office/drawing/2014/main" id="{70F4F6D2-FA77-6188-B2FE-205261BA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2DDB7F-A4E0-207B-8388-73AFF07AD35D}"/>
              </a:ext>
            </a:extLst>
          </p:cNvPr>
          <p:cNvSpPr/>
          <p:nvPr/>
        </p:nvSpPr>
        <p:spPr>
          <a:xfrm>
            <a:off x="1862981" y="1657882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349" y="1823851"/>
            <a:ext cx="4572000" cy="1605149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Speaker Name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9145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8350" y="3470535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speaker role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/>
          <p:nvPr/>
        </p:nvSpPr>
        <p:spPr>
          <a:xfrm>
            <a:off x="6507804" y="1342417"/>
            <a:ext cx="371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Meet the speaker</a:t>
            </a:r>
            <a:endParaRPr lang="en-IE" sz="24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31B5FF-20EC-57C3-3D81-5778409F0C7A}"/>
              </a:ext>
            </a:extLst>
          </p:cNvPr>
          <p:cNvSpPr/>
          <p:nvPr/>
        </p:nvSpPr>
        <p:spPr>
          <a:xfrm>
            <a:off x="6507804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EC115A2-8A06-B998-E04F-DD0008C60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1235" y="4974635"/>
            <a:ext cx="3549886" cy="3698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@nickname</a:t>
            </a:r>
            <a:endParaRPr lang="en-IE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AB9A1D-46D2-9B34-62D6-BC4800386A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350" y="3931388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company name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FDF2A4-9422-AB68-AEEB-46C1A583F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385E819-BDD2-E421-ABA1-B07AC5EAF4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73702"/>
      </p:ext>
    </p:extLst>
  </p:cSld>
  <p:clrMapOvr>
    <a:masterClrMapping/>
  </p:clrMapOvr>
  <p:transition spd="slow">
    <p:push dir="u"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5D60-9FEA-4061-AE29-F7A1A0AE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D652D-D723-4261-9B8C-661B6699F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9"/>
            <a:ext cx="5181600" cy="4241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2E162-7D8A-446C-B6C3-D85896811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25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CDECF-AB46-421A-B3EA-954167E5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FB67D-8CC2-4E5B-BF93-6B7E5BF4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F80C1-A5DA-4E08-8CAE-B47DD97A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5">
            <a:extLst>
              <a:ext uri="{FF2B5EF4-FFF2-40B4-BE49-F238E27FC236}">
                <a16:creationId xmlns:a16="http://schemas.microsoft.com/office/drawing/2014/main" id="{1DBCDB3C-6D20-4691-BDE2-381FEEBC114C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0090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3DB9D22-35B3-2473-EDFB-A90B2284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3B10AB-9E1B-E432-CBD2-AFA462BA9E69}"/>
              </a:ext>
            </a:extLst>
          </p:cNvPr>
          <p:cNvSpPr/>
          <p:nvPr/>
        </p:nvSpPr>
        <p:spPr>
          <a:xfrm>
            <a:off x="1862981" y="1657882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349" y="1823851"/>
            <a:ext cx="4572000" cy="1605149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Speaker Name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9145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8350" y="3470535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speaker role,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1802DB-2A2D-74A0-E4D6-ED3B5E269D35}"/>
              </a:ext>
            </a:extLst>
          </p:cNvPr>
          <p:cNvSpPr/>
          <p:nvPr/>
        </p:nvSpPr>
        <p:spPr>
          <a:xfrm>
            <a:off x="6507804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9B0014-CEEC-C069-2A16-393E442FD0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1235" y="4974635"/>
            <a:ext cx="3549886" cy="3698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@nickname</a:t>
            </a:r>
            <a:endParaRPr lang="en-I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/>
          <p:nvPr/>
        </p:nvSpPr>
        <p:spPr>
          <a:xfrm>
            <a:off x="6507804" y="1342417"/>
            <a:ext cx="371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2"/>
                </a:solidFill>
                <a:latin typeface="+mj-lt"/>
              </a:rPr>
              <a:t>Meet the speaker</a:t>
            </a:r>
            <a:endParaRPr lang="en-IE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C83EA552-9136-1C0A-77D3-315D39C94D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350" y="3931388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company name,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56F93FC-1C5B-BD75-D4F9-225DA349E4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54F1B6-D5B5-5886-89AD-ECD0C3712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64301"/>
      </p:ext>
    </p:extLst>
  </p:cSld>
  <p:clrMapOvr>
    <a:masterClrMapping/>
  </p:clrMapOvr>
  <p:transition spd="slow">
    <p:push dir="u"/>
  </p:transition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a white border&#10;&#10;Description automatically generated">
            <a:extLst>
              <a:ext uri="{FF2B5EF4-FFF2-40B4-BE49-F238E27FC236}">
                <a16:creationId xmlns:a16="http://schemas.microsoft.com/office/drawing/2014/main" id="{6C864DF7-FCE3-D0B7-FEE8-E5550CA9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4127B4-D331-5869-09FE-21931AA89664}"/>
              </a:ext>
            </a:extLst>
          </p:cNvPr>
          <p:cNvSpPr/>
          <p:nvPr/>
        </p:nvSpPr>
        <p:spPr>
          <a:xfrm>
            <a:off x="7563026" y="1621563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4696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25749" y="1322364"/>
            <a:ext cx="3882682" cy="2658793"/>
          </a:xfrm>
        </p:spPr>
        <p:txBody>
          <a:bodyPr wrap="square">
            <a:noAutofit/>
          </a:bodyPr>
          <a:lstStyle>
            <a:lvl1pPr marL="0" indent="0">
              <a:buNone/>
              <a:defRPr lang="en-US" sz="3200" dirty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quote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>
            <a:spLocks/>
          </p:cNvSpPr>
          <p:nvPr/>
        </p:nvSpPr>
        <p:spPr>
          <a:xfrm>
            <a:off x="585305" y="737506"/>
            <a:ext cx="12012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“</a:t>
            </a:r>
            <a:endParaRPr lang="en-IE" sz="166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31B5FF-20EC-57C3-3D81-5778409F0C7A}"/>
              </a:ext>
            </a:extLst>
          </p:cNvPr>
          <p:cNvSpPr/>
          <p:nvPr/>
        </p:nvSpPr>
        <p:spPr>
          <a:xfrm>
            <a:off x="2259361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EC115A2-8A06-B998-E04F-DD0008C60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2792" y="4974635"/>
            <a:ext cx="3549886" cy="3288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name</a:t>
            </a:r>
            <a:endParaRPr lang="en-IE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916D6E8-1BA4-BFBF-C1DC-FA0F2E363F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62792" y="5301208"/>
            <a:ext cx="3549886" cy="3288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job role</a:t>
            </a:r>
            <a:endParaRPr lang="en-I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FD9A40-EE3E-AED5-BC97-0A55868E3D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88878E-8630-C0F3-7350-182E45045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6190"/>
      </p:ext>
    </p:extLst>
  </p:cSld>
  <p:clrMapOvr>
    <a:masterClrMapping/>
  </p:clrMapOvr>
  <p:transition spd="slow">
    <p:push dir="u"/>
  </p:transition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35D2C4A-859A-59C1-FCF9-58E5DD3BB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826766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18" name="Picture 17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19C0595-FC4F-8A17-32EA-B6FC567827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D764CD-70AB-A623-283E-77DF3F6C4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2226009"/>
            <a:ext cx="11119100" cy="3007728"/>
          </a:xfrm>
        </p:spPr>
        <p:txBody>
          <a:bodyPr numCol="2" spcCol="576000"/>
          <a:lstStyle>
            <a:lvl1pPr marL="0" indent="0" algn="l">
              <a:buNone/>
              <a:defRPr sz="1700">
                <a:solidFill>
                  <a:srgbClr val="536B7E"/>
                </a:solidFill>
              </a:defRPr>
            </a:lvl1pPr>
            <a:lvl2pPr marL="0" indent="0" algn="l">
              <a:buNone/>
              <a:defRPr sz="1200">
                <a:solidFill>
                  <a:srgbClr val="536B7E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slide 2 columns paragraph</a:t>
            </a:r>
            <a:endParaRPr lang="en-IE" dirty="0"/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ct val="127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6D0C8D-D0A5-8080-CE2F-810A23A92E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0A8C70-6AFA-083E-244E-63A33A26F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59041"/>
      </p:ext>
    </p:extLst>
  </p:cSld>
  <p:clrMapOvr>
    <a:masterClrMapping/>
  </p:clrMapOvr>
  <p:transition spd="slow">
    <p:push dir="u"/>
  </p:transition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F72340F-4500-D431-B382-4D3E007C9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826766"/>
            <a:ext cx="5326951" cy="132556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D764CD-70AB-A623-283E-77DF3F6C4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2226009"/>
            <a:ext cx="11119100" cy="3007728"/>
          </a:xfrm>
        </p:spPr>
        <p:txBody>
          <a:bodyPr numCol="2" spcCol="576000"/>
          <a:lstStyle>
            <a:lvl1pPr marL="0" indent="0" algn="l">
              <a:buNone/>
              <a:defRPr sz="1700">
                <a:solidFill>
                  <a:schemeClr val="bg1"/>
                </a:solidFill>
              </a:defRPr>
            </a:lvl1pPr>
            <a:lvl2pPr marL="0" indent="0" algn="l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slide 2 columns paragraph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ct val="127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455A165-5996-72E6-034C-1CC3370725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7FEC8DD-0C98-D0A5-6A4D-00ED916D5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83246"/>
      </p:ext>
    </p:extLst>
  </p:cSld>
  <p:clrMapOvr>
    <a:masterClrMapping/>
  </p:clrMapOvr>
  <p:transition spd="slow">
    <p:push dir="u"/>
  </p:transition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061B7B8-DEAC-C354-4CF1-14F97F0E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71312" y="1659940"/>
            <a:ext cx="4427538" cy="3538120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7538" h="3538120">
                <a:moveTo>
                  <a:pt x="0" y="0"/>
                </a:moveTo>
                <a:lnTo>
                  <a:pt x="4427538" y="0"/>
                </a:lnTo>
                <a:lnTo>
                  <a:pt x="4427538" y="3237331"/>
                </a:lnTo>
                <a:lnTo>
                  <a:pt x="0" y="353812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2F9AEE-2D72-BA7A-BFBD-94E0B02CB9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767032-241C-5F65-27B6-2C7457ACB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76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C9158DC9-4870-7F12-8EED-03FA75AB1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53965" y="1792287"/>
            <a:ext cx="4451601" cy="3778751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39570"/>
              <a:gd name="connsiteY0" fmla="*/ 0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0 w 4439570"/>
              <a:gd name="connsiteY4" fmla="*/ 0 h 4115636"/>
              <a:gd name="connsiteX0" fmla="*/ 12032 w 4439570"/>
              <a:gd name="connsiteY0" fmla="*/ 156411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12032 w 4439570"/>
              <a:gd name="connsiteY4" fmla="*/ 156411 h 4115636"/>
              <a:gd name="connsiteX0" fmla="*/ 12032 w 4439570"/>
              <a:gd name="connsiteY0" fmla="*/ 24063 h 3983288"/>
              <a:gd name="connsiteX1" fmla="*/ 4427538 w 4439570"/>
              <a:gd name="connsiteY1" fmla="*/ 0 h 3983288"/>
              <a:gd name="connsiteX2" fmla="*/ 4439570 w 4439570"/>
              <a:gd name="connsiteY2" fmla="*/ 3983288 h 3983288"/>
              <a:gd name="connsiteX3" fmla="*/ 0 w 4439570"/>
              <a:gd name="connsiteY3" fmla="*/ 3405772 h 3983288"/>
              <a:gd name="connsiteX4" fmla="*/ 12032 w 4439570"/>
              <a:gd name="connsiteY4" fmla="*/ 24063 h 3983288"/>
              <a:gd name="connsiteX0" fmla="*/ 12032 w 4451601"/>
              <a:gd name="connsiteY0" fmla="*/ 24063 h 3778751"/>
              <a:gd name="connsiteX1" fmla="*/ 4427538 w 4451601"/>
              <a:gd name="connsiteY1" fmla="*/ 0 h 3778751"/>
              <a:gd name="connsiteX2" fmla="*/ 4451601 w 4451601"/>
              <a:gd name="connsiteY2" fmla="*/ 3778751 h 3778751"/>
              <a:gd name="connsiteX3" fmla="*/ 0 w 4451601"/>
              <a:gd name="connsiteY3" fmla="*/ 3405772 h 3778751"/>
              <a:gd name="connsiteX4" fmla="*/ 12032 w 4451601"/>
              <a:gd name="connsiteY4" fmla="*/ 24063 h 37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01" h="3778751">
                <a:moveTo>
                  <a:pt x="12032" y="24063"/>
                </a:moveTo>
                <a:lnTo>
                  <a:pt x="4427538" y="0"/>
                </a:lnTo>
                <a:cubicBezTo>
                  <a:pt x="4431549" y="1371879"/>
                  <a:pt x="4447590" y="2406872"/>
                  <a:pt x="4451601" y="3778751"/>
                </a:cubicBezTo>
                <a:lnTo>
                  <a:pt x="0" y="3405772"/>
                </a:lnTo>
                <a:cubicBezTo>
                  <a:pt x="4011" y="2278536"/>
                  <a:pt x="8021" y="1151299"/>
                  <a:pt x="12032" y="24063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7F3DD0-6E38-025D-09C4-80F9A4A6734F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0A5F0EA-C7AD-76C2-A3FA-7E303A877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D0932F-AB79-DE4B-66DE-ED3FE28001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617D07-1929-D4DE-4FD8-5E7EFE75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37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D951B66-4042-81D4-668B-E7AA064ED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5326951" cy="1059007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1409446"/>
            <a:ext cx="5334000" cy="7518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400"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53965" y="1792287"/>
            <a:ext cx="4451601" cy="3778751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39570"/>
              <a:gd name="connsiteY0" fmla="*/ 0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0 w 4439570"/>
              <a:gd name="connsiteY4" fmla="*/ 0 h 4115636"/>
              <a:gd name="connsiteX0" fmla="*/ 12032 w 4439570"/>
              <a:gd name="connsiteY0" fmla="*/ 156411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12032 w 4439570"/>
              <a:gd name="connsiteY4" fmla="*/ 156411 h 4115636"/>
              <a:gd name="connsiteX0" fmla="*/ 12032 w 4439570"/>
              <a:gd name="connsiteY0" fmla="*/ 24063 h 3983288"/>
              <a:gd name="connsiteX1" fmla="*/ 4427538 w 4439570"/>
              <a:gd name="connsiteY1" fmla="*/ 0 h 3983288"/>
              <a:gd name="connsiteX2" fmla="*/ 4439570 w 4439570"/>
              <a:gd name="connsiteY2" fmla="*/ 3983288 h 3983288"/>
              <a:gd name="connsiteX3" fmla="*/ 0 w 4439570"/>
              <a:gd name="connsiteY3" fmla="*/ 3405772 h 3983288"/>
              <a:gd name="connsiteX4" fmla="*/ 12032 w 4439570"/>
              <a:gd name="connsiteY4" fmla="*/ 24063 h 3983288"/>
              <a:gd name="connsiteX0" fmla="*/ 12032 w 4451601"/>
              <a:gd name="connsiteY0" fmla="*/ 24063 h 3778751"/>
              <a:gd name="connsiteX1" fmla="*/ 4427538 w 4451601"/>
              <a:gd name="connsiteY1" fmla="*/ 0 h 3778751"/>
              <a:gd name="connsiteX2" fmla="*/ 4451601 w 4451601"/>
              <a:gd name="connsiteY2" fmla="*/ 3778751 h 3778751"/>
              <a:gd name="connsiteX3" fmla="*/ 0 w 4451601"/>
              <a:gd name="connsiteY3" fmla="*/ 3405772 h 3778751"/>
              <a:gd name="connsiteX4" fmla="*/ 12032 w 4451601"/>
              <a:gd name="connsiteY4" fmla="*/ 24063 h 37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01" h="3778751">
                <a:moveTo>
                  <a:pt x="12032" y="24063"/>
                </a:moveTo>
                <a:lnTo>
                  <a:pt x="4427538" y="0"/>
                </a:lnTo>
                <a:cubicBezTo>
                  <a:pt x="4431549" y="1371879"/>
                  <a:pt x="4447590" y="2406872"/>
                  <a:pt x="4451601" y="3778751"/>
                </a:cubicBezTo>
                <a:lnTo>
                  <a:pt x="0" y="3405772"/>
                </a:lnTo>
                <a:cubicBezTo>
                  <a:pt x="4011" y="2278536"/>
                  <a:pt x="8021" y="1151299"/>
                  <a:pt x="12032" y="24063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7F3DD0-6E38-025D-09C4-80F9A4A6734F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0A5F0EA-C7AD-76C2-A3FA-7E303A877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DFB82D7B-074C-FDB1-A67C-7A212FE6202E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864899" y="2545918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8" name="SmartArt Placeholder 5">
            <a:extLst>
              <a:ext uri="{FF2B5EF4-FFF2-40B4-BE49-F238E27FC236}">
                <a16:creationId xmlns:a16="http://schemas.microsoft.com/office/drawing/2014/main" id="{BA17BCE1-2BD0-08AE-1FBD-F59533BFAFC7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>
          <a:xfrm>
            <a:off x="3503712" y="2545918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10" name="SmartArt Placeholder 5">
            <a:extLst>
              <a:ext uri="{FF2B5EF4-FFF2-40B4-BE49-F238E27FC236}">
                <a16:creationId xmlns:a16="http://schemas.microsoft.com/office/drawing/2014/main" id="{004D7ED1-F790-F5A4-16A2-1A7DE0E9885B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864899" y="4247891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11" name="SmartArt Placeholder 5">
            <a:extLst>
              <a:ext uri="{FF2B5EF4-FFF2-40B4-BE49-F238E27FC236}">
                <a16:creationId xmlns:a16="http://schemas.microsoft.com/office/drawing/2014/main" id="{450FE0F2-05B0-E19F-D6DF-86D291836CCE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3503712" y="4247891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90A0881-B830-13C6-E8C2-D8F8E05BC2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47B84C5-584F-1D4F-9460-2BAA059F0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89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211A8066-5A29-0D0F-DE06-8AD4CD7CC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71312" y="1659940"/>
            <a:ext cx="4427538" cy="3538120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7538" h="3538120">
                <a:moveTo>
                  <a:pt x="0" y="0"/>
                </a:moveTo>
                <a:lnTo>
                  <a:pt x="4427538" y="0"/>
                </a:lnTo>
                <a:lnTo>
                  <a:pt x="4427538" y="3237331"/>
                </a:lnTo>
                <a:lnTo>
                  <a:pt x="0" y="353812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2FE797-9193-7ED9-2536-F9789FB56F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9A899C-F7C6-08CD-8470-53FB000F7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87A885A-91CF-769F-B384-52A91593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AE8675-1C57-2A5D-0B70-31FC598629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55DA862-593B-0268-131D-37013E59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21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158C45F-8AA2-37DC-274C-52C6789AF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Click to edit title slide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23F40-5F94-C0FA-A716-003F9A2392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5A12AA2-15E8-6AB5-62CE-8B323D3B2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1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C1DA-1DF7-4806-9BFE-693752D8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EAAB-6C1D-4159-B092-4584A8886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35E44-E48F-4B64-BC38-36AE1423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85"/>
            <a:ext cx="5157787" cy="3571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0FBBF-9493-4795-A84B-B36E22050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B4785-7E60-4E95-8686-807938974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85"/>
            <a:ext cx="5183188" cy="35684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2B86A-85B7-4456-A609-BB084D0B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08846-8A71-4321-93F6-BFCE99CB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0CCA9-80F4-4FE7-B4FD-9FB65454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13" name="Rak 5">
            <a:extLst>
              <a:ext uri="{FF2B5EF4-FFF2-40B4-BE49-F238E27FC236}">
                <a16:creationId xmlns:a16="http://schemas.microsoft.com/office/drawing/2014/main" id="{EC927C92-6210-4B4D-895A-19AADBEF8F6E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362B491-D480-49A0-9C8D-2642CBE415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565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6126747-7D16-712C-D78D-795FF5E4C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Click to edit title slide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8A3F91-582E-A816-924F-21FB4A2D3048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D0ED62C-2B2A-E90B-4B0F-B5ED9C710A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4352055-FAD2-FCB6-8461-EEC4247F5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57BE48-EE9C-D9D1-E49E-994316F9E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08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page with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down at a blue and pink arrow&#10;&#10;Description automatically generated">
            <a:extLst>
              <a:ext uri="{FF2B5EF4-FFF2-40B4-BE49-F238E27FC236}">
                <a16:creationId xmlns:a16="http://schemas.microsoft.com/office/drawing/2014/main" id="{99180B35-24AB-0CD4-5DA6-319C5E6A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418" y="1988215"/>
            <a:ext cx="6909830" cy="2402176"/>
          </a:xfrm>
        </p:spPr>
        <p:txBody>
          <a:bodyPr anchor="b">
            <a:noAutofit/>
          </a:bodyPr>
          <a:lstStyle>
            <a:lvl1pPr algn="l">
              <a:defRPr sz="166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100%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92418" y="4423160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of people think </a:t>
            </a:r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great</a:t>
            </a:r>
            <a:r>
              <a:rPr lang="it-IT" dirty="0"/>
              <a:t> way to display a </a:t>
            </a:r>
            <a:r>
              <a:rPr lang="it-IT" dirty="0" err="1"/>
              <a:t>statistic</a:t>
            </a:r>
            <a:r>
              <a:rPr lang="it-IT" dirty="0"/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75AA24-1A47-42D0-97B8-618314D5EF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614D93-5091-8D8B-7703-D756415B3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93473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69092F0-4FD8-251D-4A33-10CEF7B2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82FDCE8-F2EF-4687-56D6-28E8B2AE3C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41151C-23F7-CFA7-18E3-A092F669A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7C26-66D8-CA2E-FC88-C596FAEF3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5181600" cy="4226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99D99-FE1E-DAAD-07EE-4EEA2227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26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EBC14C-3ED6-A716-93C8-B716ADEC2254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EB4312-C107-B430-7229-6005FB9FAC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919772B-06FB-57F9-A28F-094E4418D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0873"/>
      </p:ext>
    </p:extLst>
  </p:cSld>
  <p:clrMapOvr>
    <a:masterClrMapping/>
  </p:clrMapOvr>
  <p:transition spd="slow">
    <p:push dir="u"/>
  </p:transition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9005217B-E2EE-F73D-012E-DD6C3676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4" y="365125"/>
            <a:ext cx="9476207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9AA90BF6-E5CE-91C9-6168-F19255D7C27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4963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9417D645-894F-D0CC-2D07-7F0AA6A2291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350388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2" name="Chart Placeholder 6">
            <a:extLst>
              <a:ext uri="{FF2B5EF4-FFF2-40B4-BE49-F238E27FC236}">
                <a16:creationId xmlns:a16="http://schemas.microsoft.com/office/drawing/2014/main" id="{1467EC53-8F53-F5A2-4675-015594CA7D3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365813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0778DA3C-D384-2C37-3795-1A988174A15F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9381237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C35E82-7043-4DFC-9FF7-2D836B396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9696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B92D624-C3B3-BB82-D374-290AEE1B91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84032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3B3C918-5FA0-A13B-324B-5CE69C5C5F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8765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563B1E-DC17-6B22-867A-EB0290B128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A202C9-2829-CE36-5498-B727CA174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64931"/>
      </p:ext>
    </p:extLst>
  </p:cSld>
  <p:clrMapOvr>
    <a:masterClrMapping/>
  </p:clrMapOvr>
  <p:transition spd="slow">
    <p:push dir="u"/>
  </p:transition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491F1435-8C07-7CF8-4696-284F5555A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33375"/>
            <a:ext cx="9557182" cy="103822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9AA90BF6-E5CE-91C9-6168-F19255D7C27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4963" y="2192852"/>
            <a:ext cx="11522075" cy="3636448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1381991"/>
            <a:ext cx="9546792" cy="67540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649D29-51D7-6588-1F37-27A6B490A7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9F3094-C4DC-3E24-55CD-CE31FBEAD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40530"/>
      </p:ext>
    </p:extLst>
  </p:cSld>
  <p:clrMapOvr>
    <a:masterClrMapping/>
  </p:clrMapOvr>
  <p:transition spd="slow">
    <p:push dir="u"/>
  </p:transition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D0B9D9F7-094F-FC71-C35B-42604FEB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33375"/>
            <a:ext cx="9557182" cy="103822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1381991"/>
            <a:ext cx="9546792" cy="67540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176B724-EEE3-76A0-35A2-13111038DC0D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34963" y="2203599"/>
            <a:ext cx="11522075" cy="3678237"/>
          </a:xfrm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I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B3A835-88CA-5696-A25A-0001749D3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E92FE5E-B263-B7CE-4244-3B8E64BCC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43430"/>
      </p:ext>
    </p:extLst>
  </p:cSld>
  <p:clrMapOvr>
    <a:masterClrMapping/>
  </p:clrMapOvr>
  <p:transition spd="slow">
    <p:push dir="u"/>
  </p:transition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2FE32F1-E86A-41F8-3571-153A8FC81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BAC2314-CA0D-0A0E-230F-64FF9ED6AF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24499C-47AB-17E7-8586-8E5010AD65B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4" y="365125"/>
            <a:ext cx="944503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5E8937F7-AF0A-7B02-8BBF-6DF3137296E2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34963" y="2211531"/>
            <a:ext cx="4184832" cy="3636053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 dirty="0"/>
          </a:p>
        </p:txBody>
      </p:sp>
      <p:sp>
        <p:nvSpPr>
          <p:cNvPr id="3" name="SmartArt Placeholder 8">
            <a:extLst>
              <a:ext uri="{FF2B5EF4-FFF2-40B4-BE49-F238E27FC236}">
                <a16:creationId xmlns:a16="http://schemas.microsoft.com/office/drawing/2014/main" id="{0F8967A0-6216-EB11-6F28-AFC5B34EF35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5624186" y="2211531"/>
            <a:ext cx="4184832" cy="3636053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D2F474-B19B-E878-6BBF-B0535A2CBC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89634D-9E8B-007F-BDD0-0C9C7000B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30106"/>
      </p:ext>
    </p:extLst>
  </p:cSld>
  <p:clrMapOvr>
    <a:masterClrMapping/>
  </p:clrMapOvr>
  <p:transition spd="slow">
    <p:push dir="u"/>
  </p:transition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C6DC200-4372-7715-6F66-7FEAA8E8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58318B-256B-18F4-6DD4-CE9D4A568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3AD3-F627-0B15-9F65-486EEC45974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DA441-54AD-8C9B-15CB-65E45398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426A39-20D5-79F5-309C-519C59031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142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8822B9-34EE-22FD-BEB2-ABE2A84192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E01E1C-E4F3-2661-777F-86C79E1CB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41902"/>
      </p:ext>
    </p:extLst>
  </p:cSld>
  <p:clrMapOvr>
    <a:masterClrMapping/>
  </p:clrMapOvr>
  <p:transition spd="slow">
    <p:push dir="u"/>
  </p:transition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5FDFAF2-506E-8C89-CA6D-D567BDF91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36B5A8-A52F-60F4-8701-0501DEF594B9}"/>
              </a:ext>
            </a:extLst>
          </p:cNvPr>
          <p:cNvSpPr/>
          <p:nvPr/>
        </p:nvSpPr>
        <p:spPr>
          <a:xfrm>
            <a:off x="8716708" y="2717560"/>
            <a:ext cx="2606467" cy="26064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C5523214-F44E-D7C3-BB48-BB9258F928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9B4175-9A3B-3092-8121-8388C4E63D06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71FF47-061E-5BE8-2C7A-6096557C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F8FEAF-2B00-977E-7797-4FDEDC77D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7397266" cy="42142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6AB8FD-35BB-8325-6FEA-9861862436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20125" y="2636514"/>
            <a:ext cx="2530475" cy="2530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I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D4B010-5631-17FA-F80D-240138C2DC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C6CDDE9-BA30-9BD7-D10B-3A45DAC39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09246"/>
      </p:ext>
    </p:extLst>
  </p:cSld>
  <p:clrMapOvr>
    <a:masterClrMapping/>
  </p:clrMapOvr>
  <p:transition spd="slow">
    <p:push dir="u"/>
  </p:transition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7971D20-C86A-7803-2AE7-2F94A9CF93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5166F3-C102-1213-B421-CDE0F1438503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D739311-B514-90C5-10D3-FBE4096066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EE54427-BD21-FFCB-B219-850C35CC5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5035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3FE9-5F5B-413D-B4E8-BD7E2968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82EEB-76C9-46A2-8992-24100BBA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F3176-8332-460F-839F-8C36305C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BA3FD-78E6-4451-96E1-12B31AC3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5">
            <a:extLst>
              <a:ext uri="{FF2B5EF4-FFF2-40B4-BE49-F238E27FC236}">
                <a16:creationId xmlns:a16="http://schemas.microsoft.com/office/drawing/2014/main" id="{95DA7626-B115-4C4F-9B3C-FE5B663044E7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45B905-FAB7-4519-A692-CD3C1A292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435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253523F-4C75-923A-9CD3-85B73EDB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784476-1886-F6FF-03A3-C5EB84A13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A0B5E15-BCA1-5E34-CF22-8550F388D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3DD2FF-85E4-7A43-9095-4BACF405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73746B43-9BD3-E01A-8DD1-8DA8C0A2B5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8279DBB-8242-EF22-5073-87905E9D14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F1DF528-EF44-1F44-038A-671340A40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4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51A5C1-C445-7CC0-A761-B437B581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E67EF2-D871-3F46-99F7-DD48CC63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382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33706F-FF5B-5551-3869-9DCA127A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2CFD05D0-126E-1256-0D30-374D0BF9BF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41055B6-4AD1-26C1-C4F7-CF1328D9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18575FA-D7CA-7679-628D-155339074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6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51A5C1-C445-7CC0-A761-B437B581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74AB5D-7FFD-736C-1623-EA6AA917D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7397266" cy="42021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FA63-C463-E641-07AF-7DD8970F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E7B4E5C-4B6C-A372-4D7A-60935B229B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310FDE4-5C04-26F8-FAC3-8719DF6C94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AA240F8-76A0-1997-B9F3-54F516309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13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798138-13C6-07C5-F073-9EDCD2E1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4816DF-A123-97CD-450D-585272E7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5CF20F71-09DA-9F91-ABB1-C56A9EC1C0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A9AC594-18B3-6D82-2A11-CF02D40828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FFE5DB-672A-16E9-5D8B-FBCFAFA52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02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798138-13C6-07C5-F073-9EDCD2E1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F99D197-7E89-ED45-E75B-9CB551275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36" y="1188794"/>
            <a:ext cx="9144000" cy="4365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629C3-B4F0-6895-7895-5D12747E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362B973-30A2-9B07-E51E-40B97A58AC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424916-59C6-5E8B-8B88-733C793507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E0C66E4-D439-C240-B041-095D9B0E3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59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3786B4-0EE8-C08D-1C89-C7819791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934AC21F-BC6C-DFBF-81A4-ECA0FD2D3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F00248-1262-67A7-0B3B-5485F73BA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39FCFCE-55D4-D8C6-C8AB-476D94FB0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53E43E8A-788D-FCC7-A45B-F9066B2C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58318B-256B-18F4-6DD4-CE9D4A568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3AD3-F627-0B15-9F65-486EEC45974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DA441-54AD-8C9B-15CB-65E45398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7A41CB-3213-1242-AA55-3CEDD14E71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4A9373-8C5E-1540-3B7E-6B2514E32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54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46DD5403-554C-F753-1D08-51025B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7E74BA-AFD2-048B-EECC-11EB1BB61E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8952" y="2856179"/>
            <a:ext cx="5177586" cy="1706732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Questions?</a:t>
            </a:r>
            <a:endParaRPr lang="en-IE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13311DF-0857-DAB1-8E64-74A54FC43C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8952" y="2410982"/>
            <a:ext cx="5177586" cy="3980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Thank you page subtitle style</a:t>
            </a:r>
            <a:endParaRPr lang="en-IE" dirty="0"/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A2EF07C2-F081-E407-679A-F1F305ABF7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940" y="6157781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4262CE2-8F50-7840-CCC9-53FCCA396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FA68CE-9F73-87AB-AFC0-91B119F254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695" y="344008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4896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-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down with a pink arrow&#10;&#10;Description automatically generated">
            <a:extLst>
              <a:ext uri="{FF2B5EF4-FFF2-40B4-BE49-F238E27FC236}">
                <a16:creationId xmlns:a16="http://schemas.microsoft.com/office/drawing/2014/main" id="{6ED33A12-6EAD-544F-1E99-80D767E5F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94691" y="2856179"/>
            <a:ext cx="5177586" cy="1706732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Thank you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4691" y="2410982"/>
            <a:ext cx="5177586" cy="3980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Thank you page subtitle style</a:t>
            </a:r>
            <a:endParaRPr lang="en-IE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29009E1D-E3E2-7321-F6B4-74400639E9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36D015-6148-F850-0DBB-FE04B2C0B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CDFBF9-68B2-ADE5-E57B-92349C2966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5218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913435" y="999228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3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r>
              <a:rPr lang="en-US"/>
              <a:t>2023-09-08</a:t>
            </a:r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en-US"/>
              <a:t>Fredrik Heintz - Machine Learning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8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6CBC0-C319-4952-8F5C-99292872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6394A-EC6D-4B1F-8267-B06B1013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DF935-E895-4D21-A182-6E15EDC7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5">
            <a:extLst>
              <a:ext uri="{FF2B5EF4-FFF2-40B4-BE49-F238E27FC236}">
                <a16:creationId xmlns:a16="http://schemas.microsoft.com/office/drawing/2014/main" id="{97E9F04A-B552-451B-920C-ED4546809656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C935F5-ACDF-4ECA-9A0C-8F3507197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3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80A2-67AA-45AE-A4A3-02C24D5D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C7A9-016D-4F8D-95F8-AE268FFC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50925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E2521-9433-4ED7-A38E-EB976F0B3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4022563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AEBBB-5F59-4CE5-8F95-88A1C188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2023-09-08</a:t>
            </a:r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D4F3F-4FD6-423B-8630-86753663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Fredrik Heintz - Machine Learning</a:t>
            </a:r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6012F-A692-4BBB-B0E2-A40D6C39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t>‹#›</a:t>
            </a:fld>
            <a:endParaRPr lang="sv-SE"/>
          </a:p>
        </p:txBody>
      </p:sp>
      <p:cxnSp>
        <p:nvCxnSpPr>
          <p:cNvPr id="26" name="Rak 5">
            <a:extLst>
              <a:ext uri="{FF2B5EF4-FFF2-40B4-BE49-F238E27FC236}">
                <a16:creationId xmlns:a16="http://schemas.microsoft.com/office/drawing/2014/main" id="{125440BF-FF8E-4F55-AC91-862AB2B62D8D}"/>
              </a:ext>
            </a:extLst>
          </p:cNvPr>
          <p:cNvCxnSpPr>
            <a:cxnSpLocks/>
          </p:cNvCxnSpPr>
          <p:nvPr userDrawn="1"/>
        </p:nvCxnSpPr>
        <p:spPr>
          <a:xfrm>
            <a:off x="180000" y="6079962"/>
            <a:ext cx="11833200" cy="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EF03451-BC14-4473-990F-4190E39B8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" y="6132240"/>
            <a:ext cx="1821947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78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77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4" Type="http://schemas.openxmlformats.org/officeDocument/2006/relationships/theme" Target="../theme/theme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43" Type="http://schemas.openxmlformats.org/officeDocument/2006/relationships/slideLayout" Target="../slideLayouts/slideLayout79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40FA7-E471-44B9-9D5D-7D0B44EE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0C30D-C99C-4CD5-B7FD-541C85BF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0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C0C72-79A0-4655-B207-9739A6842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92263" y="-5129"/>
            <a:ext cx="25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2023-09-08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00D10-5EE3-4AEB-8900-1A07916B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4563" y="0"/>
            <a:ext cx="43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Fredrik Heintz - Machine Learning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A2BB8-8F26-4AF0-AE95-D41EE971F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263" y="0"/>
            <a:ext cx="432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+mj-lt"/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324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94" r:id="rId13"/>
    <p:sldLayoutId id="2147483895" r:id="rId14"/>
    <p:sldLayoutId id="2147483896" r:id="rId15"/>
    <p:sldLayoutId id="2147483901" r:id="rId16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" userDrawn="1">
          <p15:clr>
            <a:srgbClr val="F26B43"/>
          </p15:clr>
        </p15:guide>
        <p15:guide id="12" pos="7083" userDrawn="1">
          <p15:clr>
            <a:srgbClr val="F26B43"/>
          </p15:clr>
        </p15:guide>
        <p15:guide id="13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40FA7-E471-44B9-9D5D-7D0B44EE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0C30D-C99C-4CD5-B7FD-541C85BF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0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C0C72-79A0-4655-B207-9739A6842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92263" y="0"/>
            <a:ext cx="25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2023-09-08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00D10-5EE3-4AEB-8900-1A07916B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4563" y="0"/>
            <a:ext cx="43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Fredrik Heintz - Machine Learning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A2BB8-8F26-4AF0-AE95-D41EE971F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263" y="0"/>
            <a:ext cx="432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8173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" userDrawn="1">
          <p15:clr>
            <a:srgbClr val="F26B43"/>
          </p15:clr>
        </p15:guide>
        <p15:guide id="12" pos="7083" userDrawn="1">
          <p15:clr>
            <a:srgbClr val="F26B43"/>
          </p15:clr>
        </p15:guide>
        <p15:guide id="13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BE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40FA7-E471-44B9-9D5D-7D0B44EE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0C30D-C99C-4CD5-B7FD-541C85BF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0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C0C72-79A0-4655-B207-9739A6842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92263" y="0"/>
            <a:ext cx="25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2023-09-08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00D10-5EE3-4AEB-8900-1A07916B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4563" y="0"/>
            <a:ext cx="4320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l"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Fredrik Heintz - Machine Learning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A2BB8-8F26-4AF0-AE95-D41EE971F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263" y="0"/>
            <a:ext cx="432000" cy="360000"/>
          </a:xfrm>
          <a:prstGeom prst="rect">
            <a:avLst/>
          </a:prstGeom>
        </p:spPr>
        <p:txBody>
          <a:bodyPr vert="horz" wrap="none" lIns="0" tIns="180000" rIns="0" bIns="0" rtlCol="0" anchor="t" anchorCtr="0"/>
          <a:lstStyle>
            <a:lvl1pPr algn="r"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965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98" r:id="rId4"/>
    <p:sldLayoutId id="2147483899" r:id="rId5"/>
    <p:sldLayoutId id="2147483900" r:id="rId6"/>
    <p:sldLayoutId id="2147483902" r:id="rId7"/>
    <p:sldLayoutId id="2147483903" r:id="rId8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" userDrawn="1">
          <p15:clr>
            <a:srgbClr val="F26B43"/>
          </p15:clr>
        </p15:guide>
        <p15:guide id="12" pos="7083" userDrawn="1">
          <p15:clr>
            <a:srgbClr val="F26B43"/>
          </p15:clr>
        </p15:guide>
        <p15:guide id="13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61C74-1E13-0914-963C-A164BFD2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5CA4E-50C9-932A-70A1-2FA4FA1EB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984" y="1825625"/>
            <a:ext cx="109898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AC5C-ECFD-57B3-94B3-7194D08FF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2023-09-08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02EF8-9DF0-A655-AE88-6086574A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Fredrik Heintz - Machine Learning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EFD5-93E7-57A9-6372-7256BA40C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5C8B6-EC5E-42D9-8D75-1E05D6428564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2325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923" r:id="rId19"/>
    <p:sldLayoutId id="2147483924" r:id="rId20"/>
    <p:sldLayoutId id="2147483925" r:id="rId21"/>
    <p:sldLayoutId id="2147483926" r:id="rId22"/>
    <p:sldLayoutId id="2147483927" r:id="rId23"/>
    <p:sldLayoutId id="2147483928" r:id="rId24"/>
    <p:sldLayoutId id="2147483929" r:id="rId25"/>
    <p:sldLayoutId id="2147483930" r:id="rId26"/>
    <p:sldLayoutId id="2147483931" r:id="rId27"/>
    <p:sldLayoutId id="2147483932" r:id="rId28"/>
    <p:sldLayoutId id="2147483933" r:id="rId29"/>
    <p:sldLayoutId id="2147483934" r:id="rId30"/>
    <p:sldLayoutId id="2147483935" r:id="rId31"/>
    <p:sldLayoutId id="2147483936" r:id="rId32"/>
    <p:sldLayoutId id="2147483937" r:id="rId33"/>
    <p:sldLayoutId id="2147483938" r:id="rId34"/>
    <p:sldLayoutId id="2147483939" r:id="rId35"/>
    <p:sldLayoutId id="2147483940" r:id="rId36"/>
    <p:sldLayoutId id="2147483941" r:id="rId37"/>
    <p:sldLayoutId id="2147483942" r:id="rId38"/>
    <p:sldLayoutId id="2147483943" r:id="rId39"/>
    <p:sldLayoutId id="2147483944" r:id="rId40"/>
    <p:sldLayoutId id="2147483945" r:id="rId41"/>
    <p:sldLayoutId id="2147483946" r:id="rId42"/>
    <p:sldLayoutId id="2147483949" r:id="rId43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2"/>
        </a:buClr>
        <a:buSzPct val="124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4088">
          <p15:clr>
            <a:srgbClr val="F26B43"/>
          </p15:clr>
        </p15:guide>
        <p15:guide id="7" pos="595" userDrawn="1">
          <p15:clr>
            <a:srgbClr val="F26B43"/>
          </p15:clr>
        </p15:guide>
        <p15:guide id="8" pos="7083" userDrawn="1">
          <p15:clr>
            <a:srgbClr val="F26B43"/>
          </p15:clr>
        </p15:guide>
        <p15:guide id="9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leer.com/articles/203-machine-learning-algorithm-backbone-of-emerging-technologie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0.xml"/><Relationship Id="rId1" Type="http://schemas.openxmlformats.org/officeDocument/2006/relationships/video" Target="https://www.youtube.com/embed/it7YrEczyQc?feature=oembed" TargetMode="Externa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microsoft.com/office/2007/relationships/media" Target="https://www.youtube.com/embed/gN-ZktmjIfE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2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en.wikipedia.org/wiki/Precision_and_recall" TargetMode="Externa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edium.com/microsoft-design/how-to-recognize-exclusion-in-ai-ec2d6d89f850" TargetMode="External"/><Relationship Id="rId1" Type="http://schemas.openxmlformats.org/officeDocument/2006/relationships/slideLayout" Target="../slideLayouts/slideLayout6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4524-60A5-48A6-A802-464B7F63B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3313" y="1736809"/>
            <a:ext cx="6909830" cy="1618381"/>
          </a:xfrm>
        </p:spPr>
        <p:txBody>
          <a:bodyPr>
            <a:normAutofit/>
          </a:bodyPr>
          <a:lstStyle/>
          <a:p>
            <a:r>
              <a:rPr lang="en-US" sz="4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E941AA-AFC3-5B65-8825-DA733DE76F2E}"/>
              </a:ext>
            </a:extLst>
          </p:cNvPr>
          <p:cNvSpPr txBox="1">
            <a:spLocks/>
          </p:cNvSpPr>
          <p:nvPr/>
        </p:nvSpPr>
        <p:spPr>
          <a:xfrm>
            <a:off x="6331887" y="3429000"/>
            <a:ext cx="5038478" cy="2435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7" indent="0" algn="ctr" defTabSz="914332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32" indent="0" algn="ctr" defTabSz="914332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498" indent="0" algn="ctr" defTabSz="914332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664" indent="0" algn="ctr" defTabSz="914332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5830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u="none" strike="noStrike" baseline="0" dirty="0">
                <a:solidFill>
                  <a:schemeClr val="bg2"/>
                </a:solidFill>
                <a:latin typeface="KorolevLiU Bold" panose="00000800000000000000" pitchFamily="50" charset="0"/>
              </a:rPr>
              <a:t>Outline: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2"/>
                </a:solidFill>
                <a:latin typeface="KorolevLiU Bold" panose="00000800000000000000" pitchFamily="50" charset="0"/>
              </a:rPr>
              <a:t>Introduction to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KorolevLiU Bold" panose="00000800000000000000" pitchFamily="50" charset="0"/>
              </a:rPr>
              <a:t>Unsupervised learning</a:t>
            </a:r>
            <a:endParaRPr lang="en-US" sz="2000" b="0" i="0" u="none" strike="noStrike" baseline="0" dirty="0">
              <a:solidFill>
                <a:schemeClr val="bg2"/>
              </a:solidFill>
              <a:latin typeface="KorolevLiU Bold" panose="000008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2"/>
                </a:solidFill>
                <a:latin typeface="KorolevLiU Bold" panose="00000800000000000000" pitchFamily="50" charset="0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4140916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89F4C8D-5CD0-1653-96C1-960C0811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sv-SE" dirty="0" err="1"/>
              <a:t>Machine</a:t>
            </a:r>
            <a:r>
              <a:rPr lang="sv-SE" dirty="0"/>
              <a:t> Learning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11AD4167-52D6-0CD6-FA33-7546484DDFD9}"/>
              </a:ext>
            </a:extLst>
          </p:cNvPr>
          <p:cNvSpPr txBox="1">
            <a:spLocks/>
          </p:cNvSpPr>
          <p:nvPr/>
        </p:nvSpPr>
        <p:spPr>
          <a:xfrm>
            <a:off x="10812263" y="0"/>
            <a:ext cx="432000" cy="360000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05C8B6-EC5E-42D9-8D75-1E05D6428564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B9C3B9B0-E851-3BFB-1F1F-3F4365041C9A}"/>
              </a:ext>
            </a:extLst>
          </p:cNvPr>
          <p:cNvSpPr/>
          <p:nvPr/>
        </p:nvSpPr>
        <p:spPr>
          <a:xfrm>
            <a:off x="285946" y="1681705"/>
            <a:ext cx="2938021" cy="2059756"/>
          </a:xfrm>
          <a:prstGeom prst="cloud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/>
              <a:t>Data</a:t>
            </a:r>
            <a:endParaRPr lang="sv-SE" sz="4000" dirty="0"/>
          </a:p>
        </p:txBody>
      </p:sp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4610B7B9-5AF7-060B-FA3D-E4DBD5F48C0C}"/>
              </a:ext>
            </a:extLst>
          </p:cNvPr>
          <p:cNvSpPr/>
          <p:nvPr/>
        </p:nvSpPr>
        <p:spPr>
          <a:xfrm>
            <a:off x="4506012" y="1681705"/>
            <a:ext cx="2938021" cy="2059756"/>
          </a:xfrm>
          <a:prstGeom prst="flowChartMultidocument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/>
              <a:t>Learning </a:t>
            </a:r>
            <a:r>
              <a:rPr lang="sv-SE" sz="3200" dirty="0" err="1"/>
              <a:t>Algorithm</a:t>
            </a:r>
            <a:endParaRPr lang="sv-SE" sz="3200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6CB78055-9502-704C-D78D-E92F59D6E034}"/>
              </a:ext>
            </a:extLst>
          </p:cNvPr>
          <p:cNvSpPr/>
          <p:nvPr/>
        </p:nvSpPr>
        <p:spPr>
          <a:xfrm>
            <a:off x="9068586" y="1681705"/>
            <a:ext cx="2436221" cy="2059756"/>
          </a:xfrm>
          <a:prstGeom prst="flowChartProces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err="1"/>
              <a:t>Model</a:t>
            </a:r>
            <a:endParaRPr lang="sv-SE" dirty="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DDC9B4FA-E4C6-EAF1-EB11-B01E99602E7A}"/>
              </a:ext>
            </a:extLst>
          </p:cNvPr>
          <p:cNvSpPr/>
          <p:nvPr/>
        </p:nvSpPr>
        <p:spPr>
          <a:xfrm>
            <a:off x="3431356" y="2296018"/>
            <a:ext cx="867266" cy="831131"/>
          </a:xfrm>
          <a:prstGeom prst="mathPlu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E84EDB-A24E-23B7-E9A2-163D6BE11A2E}"/>
              </a:ext>
            </a:extLst>
          </p:cNvPr>
          <p:cNvSpPr/>
          <p:nvPr/>
        </p:nvSpPr>
        <p:spPr>
          <a:xfrm>
            <a:off x="7651423" y="2372218"/>
            <a:ext cx="1168924" cy="678730"/>
          </a:xfrm>
          <a:prstGeom prst="rightArrow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7B0CAB-2031-4D6C-79AA-6DB3E058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9" y="3882146"/>
            <a:ext cx="3654937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CCD26-99F3-6380-68B1-0ACDAFED6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91" y="3882146"/>
            <a:ext cx="3654931" cy="2160000"/>
          </a:xfrm>
          <a:prstGeom prst="rect">
            <a:avLst/>
          </a:prstGeom>
        </p:spPr>
      </p:pic>
      <p:sp>
        <p:nvSpPr>
          <p:cNvPr id="13" name="Rectangle">
            <a:extLst>
              <a:ext uri="{FF2B5EF4-FFF2-40B4-BE49-F238E27FC236}">
                <a16:creationId xmlns:a16="http://schemas.microsoft.com/office/drawing/2014/main" id="{76D7F6AC-343D-43F4-BE3E-A66C8BBA9D12}"/>
              </a:ext>
            </a:extLst>
          </p:cNvPr>
          <p:cNvSpPr/>
          <p:nvPr/>
        </p:nvSpPr>
        <p:spPr>
          <a:xfrm>
            <a:off x="6384567" y="4411821"/>
            <a:ext cx="824690" cy="1270001"/>
          </a:xfrm>
          <a:prstGeom prst="rect">
            <a:avLst/>
          </a:prstGeom>
          <a:ln w="12700">
            <a:miter lim="400000"/>
          </a:ln>
        </p:spPr>
        <p:txBody>
          <a:bodyPr lIns="228600" tIns="228600" rIns="228600" bIns="228600" anchor="ctr"/>
          <a:lstStyle/>
          <a:p>
            <a:pPr defTabSz="584200">
              <a:defRPr b="1">
                <a:solidFill>
                  <a:srgbClr val="FFFFFF"/>
                </a:solidFill>
                <a:latin typeface="Myriad Pro Light SemiCondensed"/>
                <a:ea typeface="Myriad Pro Light SemiCondensed"/>
                <a:cs typeface="Myriad Pro Light SemiCondensed"/>
                <a:sym typeface="Myriad Pro Light SemiCondensed"/>
              </a:defRPr>
            </a:pPr>
            <a:endParaRPr sz="1200"/>
          </a:p>
        </p:txBody>
      </p:sp>
      <p:pic>
        <p:nvPicPr>
          <p:cNvPr id="14" name="hat_y_=_vec_x_ve.pdf" descr="hat_y_=_vec_x_ve.pdf">
            <a:extLst>
              <a:ext uri="{FF2B5EF4-FFF2-40B4-BE49-F238E27FC236}">
                <a16:creationId xmlns:a16="http://schemas.microsoft.com/office/drawing/2014/main" id="{1ECD5A2D-10BC-5C40-BC3C-C910C619C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49" y="4899198"/>
            <a:ext cx="1394693" cy="485792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8EA03A-8325-C3D6-71A9-EE4F89A5EF00}"/>
              </a:ext>
            </a:extLst>
          </p:cNvPr>
          <p:cNvSpPr txBox="1"/>
          <p:nvPr/>
        </p:nvSpPr>
        <p:spPr>
          <a:xfrm>
            <a:off x="4528077" y="4332393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err="1">
                <a:latin typeface="Georgia"/>
                <a:cs typeface="Georgia"/>
              </a:rPr>
              <a:t>Linear</a:t>
            </a:r>
            <a:r>
              <a:rPr lang="sv-SE" sz="2400" dirty="0">
                <a:latin typeface="Georgia"/>
                <a:cs typeface="Georgia"/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6568536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8103D-A2DF-4C6F-97B6-541DC96D9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64" y="1563557"/>
            <a:ext cx="6102927" cy="439587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FD68C4B8-869E-C526-B463-DD7044BB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en-US" dirty="0"/>
              <a:t>The Three Main Types of Machine Learning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C3B5C9-89B5-FF81-4189-C1BBD15FAF14}"/>
              </a:ext>
            </a:extLst>
          </p:cNvPr>
          <p:cNvSpPr txBox="1">
            <a:spLocks/>
          </p:cNvSpPr>
          <p:nvPr/>
        </p:nvSpPr>
        <p:spPr>
          <a:xfrm>
            <a:off x="838200" y="1401746"/>
            <a:ext cx="5421923" cy="46782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Supervised learning</a:t>
            </a:r>
          </a:p>
          <a:p>
            <a:pPr lvl="1"/>
            <a:r>
              <a:rPr lang="en-US"/>
              <a:t>Given input-output examples f(X)=Y, learn the function f().</a:t>
            </a:r>
          </a:p>
          <a:p>
            <a:r>
              <a:rPr lang="en-US"/>
              <a:t>Unsupervised learning</a:t>
            </a:r>
          </a:p>
          <a:p>
            <a:pPr lvl="1"/>
            <a:r>
              <a:rPr lang="en-US"/>
              <a:t>Given input examples, find patterns such as clusters</a:t>
            </a:r>
          </a:p>
          <a:p>
            <a:r>
              <a:rPr lang="en-US"/>
              <a:t>Reinforcement learning</a:t>
            </a:r>
          </a:p>
          <a:p>
            <a:pPr lvl="1"/>
            <a:r>
              <a:rPr lang="en-US"/>
              <a:t>Select and execute an action, get feedback, update policy (what action to do in which state).</a:t>
            </a:r>
          </a:p>
          <a:p>
            <a:pPr lvl="1"/>
            <a:endParaRPr lang="sv-SE" dirty="0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720F621D-E0B7-46DF-3CE7-35A8AF941289}"/>
              </a:ext>
            </a:extLst>
          </p:cNvPr>
          <p:cNvSpPr txBox="1">
            <a:spLocks/>
          </p:cNvSpPr>
          <p:nvPr/>
        </p:nvSpPr>
        <p:spPr>
          <a:xfrm>
            <a:off x="10812263" y="0"/>
            <a:ext cx="432000" cy="360000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05C8B6-EC5E-42D9-8D75-1E05D6428564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EAC29-B5BB-51C7-8B86-746795F73E62}"/>
              </a:ext>
            </a:extLst>
          </p:cNvPr>
          <p:cNvSpPr/>
          <p:nvPr/>
        </p:nvSpPr>
        <p:spPr>
          <a:xfrm>
            <a:off x="2553800" y="5972318"/>
            <a:ext cx="7590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hlinkClick r:id="rId3"/>
              </a:rPr>
              <a:t>https://www.techleer.com/articles/203-machine-learning-algorithm-backbone-of-emerging-technologies/</a:t>
            </a:r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226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" y="1350818"/>
            <a:ext cx="10532140" cy="4581480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4B136-BF48-F073-82F4-5F4FF7D8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0A4C9D9-979F-D94A-9054-C3B7EAD37AEB}" type="slidenum">
              <a:rPr lang="sv-SE" smtClean="0"/>
              <a:pPr>
                <a:spcAft>
                  <a:spcPts val="600"/>
                </a:spcAft>
              </a:pPr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90477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73" y="797362"/>
            <a:ext cx="7926177" cy="4934046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8CE75-F335-922E-1F75-9B2BFA5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0A4C9D9-979F-D94A-9054-C3B7EAD37AEB}" type="slidenum">
              <a:rPr lang="sv-SE" smtClean="0"/>
              <a:pPr>
                <a:spcAft>
                  <a:spcPts val="600"/>
                </a:spcAft>
              </a:pPr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985178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ubrik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Supervised Learning at a Glance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  <a:defRPr/>
            </a:pPr>
            <a:r>
              <a:rPr lang="en-US"/>
              <a:t>In </a:t>
            </a:r>
            <a:r>
              <a:rPr lang="en-US" b="1"/>
              <a:t>supervised learning</a:t>
            </a:r>
            <a:endParaRPr lang="en-US"/>
          </a:p>
          <a:p>
            <a:pPr>
              <a:spcBef>
                <a:spcPts val="600"/>
              </a:spcBef>
              <a:defRPr/>
            </a:pPr>
            <a:r>
              <a:rPr lang="en-US" dirty="0"/>
              <a:t>Agent has to learn from </a:t>
            </a:r>
            <a:r>
              <a:rPr lang="en-US" b="1" dirty="0"/>
              <a:t>examples of </a:t>
            </a:r>
            <a:r>
              <a:rPr lang="en-US" b="1" i="1" dirty="0"/>
              <a:t>correct</a:t>
            </a:r>
            <a:r>
              <a:rPr lang="en-US" i="1" dirty="0"/>
              <a:t> </a:t>
            </a:r>
            <a:r>
              <a:rPr lang="en-US" dirty="0"/>
              <a:t>behavior</a:t>
            </a:r>
            <a:endParaRPr lang="en-US"/>
          </a:p>
          <a:p>
            <a:pPr>
              <a:spcBef>
                <a:spcPts val="600"/>
              </a:spcBef>
              <a:defRPr/>
            </a:pPr>
            <a:r>
              <a:rPr lang="en-US" dirty="0"/>
              <a:t>Formally, </a:t>
            </a:r>
            <a:r>
              <a:rPr lang="en-US" b="1" dirty="0"/>
              <a:t>learn an unknown function</a:t>
            </a:r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b="1" i="1" dirty="0"/>
              <a:t>(x) = y</a:t>
            </a:r>
            <a:r>
              <a:rPr lang="en-US" dirty="0"/>
              <a:t> given examples of (x, y)</a:t>
            </a:r>
            <a:endParaRPr lang="en-US"/>
          </a:p>
          <a:p>
            <a:pPr>
              <a:spcBef>
                <a:spcPts val="600"/>
              </a:spcBef>
              <a:defRPr/>
            </a:pPr>
            <a:r>
              <a:rPr lang="en-US" dirty="0"/>
              <a:t>Performance metric: </a:t>
            </a:r>
            <a:r>
              <a:rPr lang="en-US" b="1" dirty="0"/>
              <a:t>Loss </a:t>
            </a:r>
            <a:r>
              <a:rPr lang="en-US" dirty="0"/>
              <a:t>(difference) between learned function and correct examples</a:t>
            </a:r>
            <a:endParaRPr lang="en-US"/>
          </a:p>
          <a:p>
            <a:pPr>
              <a:spcBef>
                <a:spcPts val="600"/>
              </a:spcBef>
              <a:defRPr/>
            </a:pPr>
            <a:r>
              <a:rPr lang="en-GB" dirty="0"/>
              <a:t>Typically classified into:</a:t>
            </a:r>
            <a:endParaRPr lang="en-GB"/>
          </a:p>
          <a:p>
            <a:pPr lvl="1">
              <a:spcBef>
                <a:spcPts val="600"/>
              </a:spcBef>
              <a:defRPr/>
            </a:pPr>
            <a:r>
              <a:rPr lang="en-GB" sz="2000"/>
              <a:t>Regression: Predict continuous valued output </a:t>
            </a:r>
          </a:p>
          <a:p>
            <a:pPr lvl="1">
              <a:spcBef>
                <a:spcPts val="600"/>
              </a:spcBef>
              <a:defRPr/>
            </a:pPr>
            <a:r>
              <a:rPr lang="en-GB" sz="2000"/>
              <a:t>Classification: Discrete valued output </a:t>
            </a:r>
            <a:endParaRPr lang="en-US" sz="2000"/>
          </a:p>
        </p:txBody>
      </p:sp>
      <p:sp>
        <p:nvSpPr>
          <p:cNvPr id="9222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6DC04E9B-F2E9-4701-8936-92BF2877C3FA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14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73E63-8706-C8D1-A5DE-75475A2150E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CBA831A8-747C-35BE-76A6-466DAA7D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en-US" dirty="0"/>
              <a:t>Supervised Learning – Agent Perspective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C6C68E43-88CD-0486-CEA6-E17B946E8F35}"/>
              </a:ext>
            </a:extLst>
          </p:cNvPr>
          <p:cNvSpPr txBox="1">
            <a:spLocks/>
          </p:cNvSpPr>
          <p:nvPr/>
        </p:nvSpPr>
        <p:spPr>
          <a:xfrm>
            <a:off x="838200" y="1371600"/>
            <a:ext cx="10515600" cy="4708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/>
              <a:t>Representation from agent perspective:</a:t>
            </a:r>
            <a:endParaRPr lang="en-US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C7885935-E95D-B53C-7152-B5358630BC6F}"/>
              </a:ext>
            </a:extLst>
          </p:cNvPr>
          <p:cNvSpPr txBox="1">
            <a:spLocks/>
          </p:cNvSpPr>
          <p:nvPr/>
        </p:nvSpPr>
        <p:spPr bwMode="auto">
          <a:xfrm>
            <a:off x="1349619" y="4428311"/>
            <a:ext cx="7564443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buClr>
                <a:schemeClr val="tx2"/>
              </a:buClr>
              <a:defRPr/>
            </a:pPr>
            <a:r>
              <a:rPr lang="en-US" kern="0" dirty="0"/>
              <a:t>…but it can also be used as a component in other architectures</a:t>
            </a:r>
          </a:p>
        </p:txBody>
      </p:sp>
      <p:sp>
        <p:nvSpPr>
          <p:cNvPr id="7" name="Rektangel med rundade hörn 4">
            <a:extLst>
              <a:ext uri="{FF2B5EF4-FFF2-40B4-BE49-F238E27FC236}">
                <a16:creationId xmlns:a16="http://schemas.microsoft.com/office/drawing/2014/main" id="{073B847A-8CF0-CCB9-9998-17F78536B7C9}"/>
              </a:ext>
            </a:extLst>
          </p:cNvPr>
          <p:cNvSpPr/>
          <p:nvPr/>
        </p:nvSpPr>
        <p:spPr bwMode="auto">
          <a:xfrm>
            <a:off x="2890981" y="2136478"/>
            <a:ext cx="2447925" cy="2273300"/>
          </a:xfrm>
          <a:prstGeom prst="roundRect">
            <a:avLst>
              <a:gd name="adj" fmla="val 22109"/>
            </a:avLst>
          </a:prstGeom>
          <a:solidFill>
            <a:srgbClr val="ABC5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" name="Rektangel med rundade hörn 5">
            <a:extLst>
              <a:ext uri="{FF2B5EF4-FFF2-40B4-BE49-F238E27FC236}">
                <a16:creationId xmlns:a16="http://schemas.microsoft.com/office/drawing/2014/main" id="{8B881EF4-8CAB-36A5-8434-2A77FC97039F}"/>
              </a:ext>
            </a:extLst>
          </p:cNvPr>
          <p:cNvSpPr/>
          <p:nvPr/>
        </p:nvSpPr>
        <p:spPr bwMode="auto">
          <a:xfrm>
            <a:off x="7067694" y="2163466"/>
            <a:ext cx="863600" cy="2246312"/>
          </a:xfrm>
          <a:prstGeom prst="roundRect">
            <a:avLst>
              <a:gd name="adj" fmla="val 22109"/>
            </a:avLst>
          </a:prstGeom>
          <a:solidFill>
            <a:srgbClr val="ABC5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" name="textruta 6">
            <a:extLst>
              <a:ext uri="{FF2B5EF4-FFF2-40B4-BE49-F238E27FC236}">
                <a16:creationId xmlns:a16="http://schemas.microsoft.com/office/drawing/2014/main" id="{754F7101-D239-D4CA-4490-2BCDC5895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474" y="3131633"/>
            <a:ext cx="2074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World</a:t>
            </a:r>
          </a:p>
        </p:txBody>
      </p:sp>
      <p:cxnSp>
        <p:nvCxnSpPr>
          <p:cNvPr id="10" name="Rak pil 7">
            <a:extLst>
              <a:ext uri="{FF2B5EF4-FFF2-40B4-BE49-F238E27FC236}">
                <a16:creationId xmlns:a16="http://schemas.microsoft.com/office/drawing/2014/main" id="{629228A4-0026-AE5A-CD31-04F87635196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978544" y="2446041"/>
            <a:ext cx="2232025" cy="1905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Rak pil 8">
            <a:extLst>
              <a:ext uri="{FF2B5EF4-FFF2-40B4-BE49-F238E27FC236}">
                <a16:creationId xmlns:a16="http://schemas.microsoft.com/office/drawing/2014/main" id="{15932CC9-0F51-DF9F-FB18-2B46268167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123006" y="4124028"/>
            <a:ext cx="2232025" cy="158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" name="textruta 9">
            <a:extLst>
              <a:ext uri="{FF2B5EF4-FFF2-40B4-BE49-F238E27FC236}">
                <a16:creationId xmlns:a16="http://schemas.microsoft.com/office/drawing/2014/main" id="{21B544C7-AB77-31BE-FBBD-2166F20B9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7294" y="2158703"/>
            <a:ext cx="20732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Input (Sensors)</a:t>
            </a:r>
          </a:p>
        </p:txBody>
      </p:sp>
      <p:sp>
        <p:nvSpPr>
          <p:cNvPr id="13" name="textruta 10">
            <a:extLst>
              <a:ext uri="{FF2B5EF4-FFF2-40B4-BE49-F238E27FC236}">
                <a16:creationId xmlns:a16="http://schemas.microsoft.com/office/drawing/2014/main" id="{063EC176-0A97-D0CD-1C64-93A8FE616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3006" y="3762078"/>
            <a:ext cx="2073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Output (Actuators)</a:t>
            </a:r>
          </a:p>
        </p:txBody>
      </p:sp>
      <p:cxnSp>
        <p:nvCxnSpPr>
          <p:cNvPr id="14" name="Rak pil 11">
            <a:extLst>
              <a:ext uri="{FF2B5EF4-FFF2-40B4-BE49-F238E27FC236}">
                <a16:creationId xmlns:a16="http://schemas.microsoft.com/office/drawing/2014/main" id="{23A3AD34-8DEC-5E47-9788-43F9357412B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899838" y="2248397"/>
            <a:ext cx="431800" cy="1587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textruta 12">
            <a:extLst>
              <a:ext uri="{FF2B5EF4-FFF2-40B4-BE49-F238E27FC236}">
                <a16:creationId xmlns:a16="http://schemas.microsoft.com/office/drawing/2014/main" id="{E2AE8811-0DA0-203D-3479-604E7D02A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2606" y="1725316"/>
            <a:ext cx="2074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Performance Metric</a:t>
            </a:r>
          </a:p>
        </p:txBody>
      </p:sp>
      <p:sp>
        <p:nvSpPr>
          <p:cNvPr id="16" name="textruta 13">
            <a:extLst>
              <a:ext uri="{FF2B5EF4-FFF2-40B4-BE49-F238E27FC236}">
                <a16:creationId xmlns:a16="http://schemas.microsoft.com/office/drawing/2014/main" id="{864F73CB-1992-777F-FAF6-A7412DCDF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781" y="2517999"/>
            <a:ext cx="15700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Reactive Agent</a:t>
            </a:r>
          </a:p>
        </p:txBody>
      </p:sp>
      <p:sp>
        <p:nvSpPr>
          <p:cNvPr id="17" name="textruta 17">
            <a:extLst>
              <a:ext uri="{FF2B5EF4-FFF2-40B4-BE49-F238E27FC236}">
                <a16:creationId xmlns:a16="http://schemas.microsoft.com/office/drawing/2014/main" id="{CCD3B5BC-B086-3133-3DB8-16D37A56E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844" y="2282528"/>
            <a:ext cx="792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state</a:t>
            </a:r>
          </a:p>
        </p:txBody>
      </p:sp>
      <p:sp>
        <p:nvSpPr>
          <p:cNvPr id="18" name="textruta 19">
            <a:extLst>
              <a:ext uri="{FF2B5EF4-FFF2-40B4-BE49-F238E27FC236}">
                <a16:creationId xmlns:a16="http://schemas.microsoft.com/office/drawing/2014/main" id="{994331BF-59CC-5AEF-0D9F-8274257C0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281" y="3938291"/>
            <a:ext cx="792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action</a:t>
            </a:r>
          </a:p>
        </p:txBody>
      </p:sp>
      <p:sp>
        <p:nvSpPr>
          <p:cNvPr id="19" name="Rektangel 24">
            <a:extLst>
              <a:ext uri="{FF2B5EF4-FFF2-40B4-BE49-F238E27FC236}">
                <a16:creationId xmlns:a16="http://schemas.microsoft.com/office/drawing/2014/main" id="{768B1C5F-94F0-F475-43DF-C5D7652847E1}"/>
              </a:ext>
            </a:extLst>
          </p:cNvPr>
          <p:cNvSpPr/>
          <p:nvPr/>
        </p:nvSpPr>
        <p:spPr>
          <a:xfrm>
            <a:off x="3074912" y="3022412"/>
            <a:ext cx="2133918" cy="92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CAE"/>
              </a:buClr>
              <a:buFont typeface="Wingdings" panose="05000000000000000000" pitchFamily="2" charset="2"/>
              <a:buNone/>
              <a:defRPr/>
            </a:pPr>
            <a:r>
              <a:rPr lang="en-US" sz="1600" kern="0" dirty="0">
                <a:solidFill>
                  <a:srgbClr val="000000"/>
                </a:solidFill>
                <a:latin typeface="Arial" charset="0"/>
              </a:rPr>
              <a:t>f(input) = output</a:t>
            </a:r>
          </a:p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CAE"/>
              </a:buClr>
              <a:buFont typeface="Wingdings" panose="05000000000000000000" pitchFamily="2" charset="2"/>
              <a:buNone/>
              <a:defRPr/>
            </a:pPr>
            <a:r>
              <a:rPr lang="en-US" sz="1600" kern="0" dirty="0">
                <a:solidFill>
                  <a:srgbClr val="000000"/>
                </a:solidFill>
                <a:latin typeface="Arial" charset="0"/>
              </a:rPr>
              <a:t>e.g.</a:t>
            </a:r>
          </a:p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CAE"/>
              </a:buClr>
              <a:buFont typeface="Wingdings" panose="05000000000000000000" pitchFamily="2" charset="2"/>
              <a:buNone/>
              <a:defRPr/>
            </a:pPr>
            <a:r>
              <a:rPr lang="en-US" sz="1600" kern="0" dirty="0">
                <a:solidFill>
                  <a:srgbClr val="000000"/>
                </a:solidFill>
                <a:latin typeface="Arial" charset="0"/>
              </a:rPr>
              <a:t>f(robot state) = action</a:t>
            </a:r>
          </a:p>
        </p:txBody>
      </p:sp>
    </p:spTree>
    <p:extLst>
      <p:ext uri="{BB962C8B-B14F-4D97-AF65-F5344CB8AC3E}">
        <p14:creationId xmlns:p14="http://schemas.microsoft.com/office/powerpoint/2010/main" val="40902711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ubrik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Reinforcement Learning at a Glance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  <a:defRPr/>
            </a:pPr>
            <a:r>
              <a:rPr lang="en-US" dirty="0"/>
              <a:t>In </a:t>
            </a:r>
            <a:r>
              <a:rPr lang="en-US" b="1" dirty="0"/>
              <a:t>reinforcement learning</a:t>
            </a: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dirty="0"/>
              <a:t>World may have </a:t>
            </a:r>
            <a:r>
              <a:rPr lang="en-US" b="1" dirty="0"/>
              <a:t>state </a:t>
            </a:r>
            <a:r>
              <a:rPr lang="en-US" dirty="0"/>
              <a:t>(e.g. position in maze) and be </a:t>
            </a:r>
            <a:r>
              <a:rPr lang="en-US" b="1" dirty="0"/>
              <a:t>unknown </a:t>
            </a:r>
            <a:r>
              <a:rPr lang="en-US" dirty="0"/>
              <a:t>(how does an action change the state)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In each step the agent is only given </a:t>
            </a:r>
            <a:r>
              <a:rPr lang="en-US" b="1" dirty="0"/>
              <a:t>current</a:t>
            </a:r>
            <a:r>
              <a:rPr lang="en-US" dirty="0"/>
              <a:t> </a:t>
            </a:r>
            <a:r>
              <a:rPr lang="en-US" b="1" dirty="0"/>
              <a:t>state </a:t>
            </a:r>
            <a:r>
              <a:rPr lang="en-US" dirty="0"/>
              <a:t>and </a:t>
            </a:r>
            <a:r>
              <a:rPr lang="en-US" b="1" dirty="0"/>
              <a:t>reward </a:t>
            </a:r>
            <a:r>
              <a:rPr lang="en-US" dirty="0"/>
              <a:t>instead of examples of correct behavior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Performance metric is sum of </a:t>
            </a:r>
            <a:r>
              <a:rPr lang="en-US" b="1" dirty="0"/>
              <a:t>rewards over time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Combines learning with a </a:t>
            </a:r>
            <a:r>
              <a:rPr lang="en-US" b="1" dirty="0"/>
              <a:t>planning </a:t>
            </a:r>
            <a:r>
              <a:rPr lang="en-US" dirty="0"/>
              <a:t>problem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/>
              <a:t>Agent has to </a:t>
            </a:r>
            <a:r>
              <a:rPr lang="en-US" sz="2000" b="1"/>
              <a:t>plan a sequence of actions</a:t>
            </a:r>
            <a:r>
              <a:rPr lang="en-US" sz="2000"/>
              <a:t> for good performance</a:t>
            </a:r>
            <a:endParaRPr lang="en-US" sz="2000" b="1"/>
          </a:p>
          <a:p>
            <a:pPr>
              <a:spcBef>
                <a:spcPts val="600"/>
              </a:spcBef>
              <a:defRPr/>
            </a:pPr>
            <a:r>
              <a:rPr lang="en-US" dirty="0"/>
              <a:t>The agent can </a:t>
            </a:r>
            <a:r>
              <a:rPr lang="en-US" b="1" dirty="0"/>
              <a:t>even learn on its own </a:t>
            </a:r>
            <a:r>
              <a:rPr lang="en-US" dirty="0"/>
              <a:t>if the reward signal can be mathematically defined</a:t>
            </a:r>
          </a:p>
        </p:txBody>
      </p:sp>
      <p:sp>
        <p:nvSpPr>
          <p:cNvPr id="11270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85F4DEEE-4B3A-4D7D-BEA6-F615E14658B1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16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BFAE0-8510-68CF-06F4-A594713E7E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26CC48D-9BAE-B579-1B52-75108EFF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en-US"/>
              <a:t>Reinforcement Learning at a Glance II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8E5D369A-6114-3C2D-04AB-2CB48BEBD2CB}"/>
              </a:ext>
            </a:extLst>
          </p:cNvPr>
          <p:cNvSpPr txBox="1">
            <a:spLocks/>
          </p:cNvSpPr>
          <p:nvPr/>
        </p:nvSpPr>
        <p:spPr>
          <a:xfrm>
            <a:off x="838200" y="1354016"/>
            <a:ext cx="10515600" cy="4725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/>
              <a:t>RL is based on a utility (reward) maximizing agent framework</a:t>
            </a:r>
          </a:p>
          <a:p>
            <a:pPr>
              <a:spcBef>
                <a:spcPts val="300"/>
              </a:spcBef>
            </a:pPr>
            <a:r>
              <a:rPr lang="en-US"/>
              <a:t>Agent learns </a:t>
            </a:r>
            <a:r>
              <a:rPr lang="en-US" i="1"/>
              <a:t>policy</a:t>
            </a:r>
            <a:r>
              <a:rPr lang="en-US"/>
              <a:t> (plan function) to maximize reward over time</a:t>
            </a:r>
          </a:p>
          <a:p>
            <a:pPr>
              <a:spcBef>
                <a:spcPts val="300"/>
              </a:spcBef>
            </a:pPr>
            <a:r>
              <a:rPr lang="en-US"/>
              <a:t>Either learn intermediate models of the effect of actions </a:t>
            </a:r>
            <a:br>
              <a:rPr lang="en-US"/>
            </a:br>
            <a:r>
              <a:rPr lang="en-US"/>
              <a:t>(next state, reward) from state s, or use </a:t>
            </a:r>
            <a:r>
              <a:rPr lang="en-US" i="1"/>
              <a:t>model-free</a:t>
            </a:r>
            <a:r>
              <a:rPr lang="en-US"/>
              <a:t> approaches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7C4DB8CF-D22E-23BD-3750-5AEE9F3A3AE5}"/>
              </a:ext>
            </a:extLst>
          </p:cNvPr>
          <p:cNvSpPr txBox="1">
            <a:spLocks/>
          </p:cNvSpPr>
          <p:nvPr/>
        </p:nvSpPr>
        <p:spPr bwMode="auto">
          <a:xfrm>
            <a:off x="1959103" y="6113934"/>
            <a:ext cx="8820059" cy="46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buClr>
                <a:schemeClr val="tx2"/>
              </a:buClr>
              <a:defRPr/>
            </a:pPr>
            <a:r>
              <a:rPr lang="en-US" sz="2000" kern="0" dirty="0"/>
              <a:t>Real world examples – Robot Behavior, Game Playing (AlphaGo…)</a:t>
            </a:r>
          </a:p>
          <a:p>
            <a:pPr marL="342900" indent="-342900" eaLnBrk="0" hangingPunct="0">
              <a:buClr>
                <a:schemeClr val="tx2"/>
              </a:buClr>
              <a:defRPr/>
            </a:pPr>
            <a:endParaRPr lang="en-US" sz="2000" kern="0" dirty="0"/>
          </a:p>
        </p:txBody>
      </p:sp>
      <p:sp>
        <p:nvSpPr>
          <p:cNvPr id="8" name="Rektangel med rundade hörn 4">
            <a:extLst>
              <a:ext uri="{FF2B5EF4-FFF2-40B4-BE49-F238E27FC236}">
                <a16:creationId xmlns:a16="http://schemas.microsoft.com/office/drawing/2014/main" id="{E4643C9F-43E5-9F61-1888-2D64FD0E23AE}"/>
              </a:ext>
            </a:extLst>
          </p:cNvPr>
          <p:cNvSpPr/>
          <p:nvPr/>
        </p:nvSpPr>
        <p:spPr bwMode="auto">
          <a:xfrm>
            <a:off x="2190017" y="3550659"/>
            <a:ext cx="2447925" cy="2468563"/>
          </a:xfrm>
          <a:prstGeom prst="roundRect">
            <a:avLst>
              <a:gd name="adj" fmla="val 22109"/>
            </a:avLst>
          </a:prstGeom>
          <a:solidFill>
            <a:srgbClr val="ABC5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" name="Rektangel med rundade hörn 5">
            <a:extLst>
              <a:ext uri="{FF2B5EF4-FFF2-40B4-BE49-F238E27FC236}">
                <a16:creationId xmlns:a16="http://schemas.microsoft.com/office/drawing/2014/main" id="{6BA0E9F3-20A4-F1DE-5CC7-DAEBE92D6E82}"/>
              </a:ext>
            </a:extLst>
          </p:cNvPr>
          <p:cNvSpPr/>
          <p:nvPr/>
        </p:nvSpPr>
        <p:spPr bwMode="auto">
          <a:xfrm>
            <a:off x="6366730" y="3577647"/>
            <a:ext cx="863600" cy="2393949"/>
          </a:xfrm>
          <a:prstGeom prst="roundRect">
            <a:avLst>
              <a:gd name="adj" fmla="val 22109"/>
            </a:avLst>
          </a:prstGeom>
          <a:solidFill>
            <a:srgbClr val="ABC5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10" name="Rak pil 7">
            <a:extLst>
              <a:ext uri="{FF2B5EF4-FFF2-40B4-BE49-F238E27FC236}">
                <a16:creationId xmlns:a16="http://schemas.microsoft.com/office/drawing/2014/main" id="{2347E5F1-692C-6116-A4F9-689055FDAA1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277580" y="3860222"/>
            <a:ext cx="2232025" cy="1905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Rak pil 8">
            <a:extLst>
              <a:ext uri="{FF2B5EF4-FFF2-40B4-BE49-F238E27FC236}">
                <a16:creationId xmlns:a16="http://schemas.microsoft.com/office/drawing/2014/main" id="{120440B0-7870-47B8-F4E1-EB01A3D6A15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422042" y="5771547"/>
            <a:ext cx="2232025" cy="158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" name="textruta 9">
            <a:extLst>
              <a:ext uri="{FF2B5EF4-FFF2-40B4-BE49-F238E27FC236}">
                <a16:creationId xmlns:a16="http://schemas.microsoft.com/office/drawing/2014/main" id="{9854DDAD-E092-B57F-E47E-41657AC53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330" y="3571297"/>
            <a:ext cx="2073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Input (Sensors)</a:t>
            </a:r>
          </a:p>
        </p:txBody>
      </p:sp>
      <p:sp>
        <p:nvSpPr>
          <p:cNvPr id="13" name="textruta 10">
            <a:extLst>
              <a:ext uri="{FF2B5EF4-FFF2-40B4-BE49-F238E27FC236}">
                <a16:creationId xmlns:a16="http://schemas.microsoft.com/office/drawing/2014/main" id="{79073B50-B9E9-50AD-BB6C-0AAEBA47E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042" y="5176260"/>
            <a:ext cx="20732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Output (Actuators)</a:t>
            </a:r>
          </a:p>
        </p:txBody>
      </p:sp>
      <p:cxnSp>
        <p:nvCxnSpPr>
          <p:cNvPr id="14" name="Rak pil 11">
            <a:extLst>
              <a:ext uri="{FF2B5EF4-FFF2-40B4-BE49-F238E27FC236}">
                <a16:creationId xmlns:a16="http://schemas.microsoft.com/office/drawing/2014/main" id="{B107B2D1-0064-343F-F57D-6C0359A8D65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198874" y="3662578"/>
            <a:ext cx="431800" cy="1587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textruta 12">
            <a:extLst>
              <a:ext uri="{FF2B5EF4-FFF2-40B4-BE49-F238E27FC236}">
                <a16:creationId xmlns:a16="http://schemas.microsoft.com/office/drawing/2014/main" id="{8462F484-B640-CD63-E9C9-AA3E46990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917" y="2923597"/>
            <a:ext cx="2073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Performance Metric (reward over time)</a:t>
            </a:r>
          </a:p>
        </p:txBody>
      </p:sp>
      <p:sp>
        <p:nvSpPr>
          <p:cNvPr id="16" name="textruta 13">
            <a:extLst>
              <a:ext uri="{FF2B5EF4-FFF2-40B4-BE49-F238E27FC236}">
                <a16:creationId xmlns:a16="http://schemas.microsoft.com/office/drawing/2014/main" id="{3EED8F6B-392C-B5E4-CC89-D972B2D3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817" y="4025322"/>
            <a:ext cx="1570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RL Agent</a:t>
            </a:r>
          </a:p>
        </p:txBody>
      </p:sp>
      <p:sp>
        <p:nvSpPr>
          <p:cNvPr id="17" name="textruta 17">
            <a:extLst>
              <a:ext uri="{FF2B5EF4-FFF2-40B4-BE49-F238E27FC236}">
                <a16:creationId xmlns:a16="http://schemas.microsoft.com/office/drawing/2014/main" id="{192A11EF-39CC-704B-9F8F-55CA97B23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880" y="3695122"/>
            <a:ext cx="792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state</a:t>
            </a:r>
          </a:p>
        </p:txBody>
      </p:sp>
      <p:sp>
        <p:nvSpPr>
          <p:cNvPr id="18" name="textruta 19">
            <a:extLst>
              <a:ext uri="{FF2B5EF4-FFF2-40B4-BE49-F238E27FC236}">
                <a16:creationId xmlns:a16="http://schemas.microsoft.com/office/drawing/2014/main" id="{D3C39291-684D-26AC-D649-C0EBE13C2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317" y="5587397"/>
            <a:ext cx="792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action</a:t>
            </a:r>
          </a:p>
        </p:txBody>
      </p:sp>
      <p:sp>
        <p:nvSpPr>
          <p:cNvPr id="19" name="Rektangel 24">
            <a:extLst>
              <a:ext uri="{FF2B5EF4-FFF2-40B4-BE49-F238E27FC236}">
                <a16:creationId xmlns:a16="http://schemas.microsoft.com/office/drawing/2014/main" id="{F90ED835-57E7-AE9A-D25F-2038F7222FD4}"/>
              </a:ext>
            </a:extLst>
          </p:cNvPr>
          <p:cNvSpPr/>
          <p:nvPr/>
        </p:nvSpPr>
        <p:spPr>
          <a:xfrm>
            <a:off x="2273573" y="4723301"/>
            <a:ext cx="2247731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CAE"/>
              </a:buClr>
              <a:buFont typeface="Wingdings" panose="05000000000000000000" pitchFamily="2" charset="2"/>
              <a:buNone/>
              <a:defRPr/>
            </a:pPr>
            <a:r>
              <a:rPr lang="en-US" sz="1400" kern="0">
                <a:solidFill>
                  <a:srgbClr val="000000"/>
                </a:solidFill>
                <a:latin typeface="Arial" charset="0"/>
              </a:rPr>
              <a:t>Sometimes also: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CAE"/>
              </a:buClr>
              <a:buFont typeface="Wingdings" panose="05000000000000000000" pitchFamily="2" charset="2"/>
              <a:buNone/>
              <a:defRPr/>
            </a:pPr>
            <a:r>
              <a:rPr lang="en-US" sz="1400" kern="0">
                <a:solidFill>
                  <a:srgbClr val="000000"/>
                </a:solidFill>
                <a:latin typeface="Arial" charset="0"/>
              </a:rPr>
              <a:t>  R(state, action) = reward</a:t>
            </a:r>
          </a:p>
        </p:txBody>
      </p:sp>
      <p:sp>
        <p:nvSpPr>
          <p:cNvPr id="20" name="Rektangel 20">
            <a:extLst>
              <a:ext uri="{FF2B5EF4-FFF2-40B4-BE49-F238E27FC236}">
                <a16:creationId xmlns:a16="http://schemas.microsoft.com/office/drawing/2014/main" id="{0974698C-2BE6-6E4B-CD03-CCD10B27B70C}"/>
              </a:ext>
            </a:extLst>
          </p:cNvPr>
          <p:cNvSpPr/>
          <p:nvPr/>
        </p:nvSpPr>
        <p:spPr>
          <a:xfrm>
            <a:off x="2287488" y="4361237"/>
            <a:ext cx="23118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CAE"/>
              </a:buClr>
              <a:buFont typeface="Wingdings" panose="05000000000000000000" pitchFamily="2" charset="2"/>
              <a:buNone/>
              <a:defRPr/>
            </a:pPr>
            <a:r>
              <a:rPr lang="en-US" sz="1600" u="sng" kern="0">
                <a:solidFill>
                  <a:srgbClr val="000000"/>
                </a:solidFill>
                <a:latin typeface="Arial" charset="0"/>
              </a:rPr>
              <a:t>Learn policy(s) = action</a:t>
            </a:r>
          </a:p>
        </p:txBody>
      </p:sp>
      <p:sp>
        <p:nvSpPr>
          <p:cNvPr id="21" name="Rektangel 24">
            <a:extLst>
              <a:ext uri="{FF2B5EF4-FFF2-40B4-BE49-F238E27FC236}">
                <a16:creationId xmlns:a16="http://schemas.microsoft.com/office/drawing/2014/main" id="{2648CC99-4B70-17E7-1D5B-122C5C601D05}"/>
              </a:ext>
            </a:extLst>
          </p:cNvPr>
          <p:cNvSpPr/>
          <p:nvPr/>
        </p:nvSpPr>
        <p:spPr>
          <a:xfrm>
            <a:off x="2333686" y="5279620"/>
            <a:ext cx="2387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CAE"/>
              </a:buClr>
              <a:buFont typeface="Wingdings" panose="05000000000000000000" pitchFamily="2" charset="2"/>
              <a:buNone/>
              <a:defRPr/>
            </a:pPr>
            <a:r>
              <a:rPr lang="en-US" sz="1400" kern="0">
                <a:solidFill>
                  <a:srgbClr val="000000"/>
                </a:solidFill>
                <a:latin typeface="Arial" charset="0"/>
              </a:rPr>
              <a:t> f(state, action) = new state</a:t>
            </a:r>
          </a:p>
        </p:txBody>
      </p:sp>
    </p:spTree>
    <p:extLst>
      <p:ext uri="{BB962C8B-B14F-4D97-AF65-F5344CB8AC3E}">
        <p14:creationId xmlns:p14="http://schemas.microsoft.com/office/powerpoint/2010/main" val="31830986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Supervised vs. Reinforcement Learning for Robot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Learning to flip pancakes, ”supervised” and reinforcement learning (reward not shown).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8E76A6B-A161-4EF6-B61A-8978C7A31653}" type="slidenum">
              <a:rPr lang="en-US" altLang="en-US" smtClean="0"/>
              <a:pPr>
                <a:spcAft>
                  <a:spcPts val="600"/>
                </a:spcAft>
              </a:pPr>
              <a:t>18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8A10A9-2DC5-867A-42DF-4681EF36999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</a:p>
        </p:txBody>
      </p:sp>
      <p:pic>
        <p:nvPicPr>
          <p:cNvPr id="6" name="Online Media 5" title="Robot learns to flip pancakes">
            <a:hlinkClick r:id="" action="ppaction://media"/>
            <a:extLst>
              <a:ext uri="{FF2B5EF4-FFF2-40B4-BE49-F238E27FC236}">
                <a16:creationId xmlns:a16="http://schemas.microsoft.com/office/drawing/2014/main" id="{AAAA2CDD-F718-414F-AA1A-273FA89D3A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0054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ubrik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Unsupervised Learning at a Glance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en-US" sz="1900"/>
              <a:t>In </a:t>
            </a:r>
            <a:r>
              <a:rPr lang="en-US" sz="1900" b="1"/>
              <a:t>unsupervised learning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US" sz="1900"/>
              <a:t>Neither a correct answer/output, nor a reward is given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US" sz="1900"/>
              <a:t>Task is to </a:t>
            </a:r>
            <a:r>
              <a:rPr lang="en-US" sz="1900" b="1"/>
              <a:t>find some structure </a:t>
            </a:r>
            <a:r>
              <a:rPr lang="en-US" sz="1900"/>
              <a:t>in the data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US" sz="1900"/>
              <a:t>Performance metric is some </a:t>
            </a:r>
            <a:r>
              <a:rPr lang="en-US" sz="1900" b="1"/>
              <a:t>reconstruction</a:t>
            </a:r>
            <a:r>
              <a:rPr lang="en-US" sz="1900"/>
              <a:t> error of patterns compared to the input data distribution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en-US" sz="1900"/>
              <a:t>Examples: 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US" sz="1900" b="1"/>
              <a:t>Clustering </a:t>
            </a:r>
            <a:r>
              <a:rPr lang="en-US" sz="1900"/>
              <a:t>– When the data distribution is confined to lie in a small number of “clusters” we can find these and use them instead of the original representation, e.g. bigger recommender system (news, ads, etc.)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US" sz="1900" b="1"/>
              <a:t>Dimensionality Reduction</a:t>
            </a:r>
            <a:r>
              <a:rPr lang="en-US" sz="1900"/>
              <a:t> – Finding a suitable lower dimensional representation while preserving as much information as possible, e.g. image/video compression</a:t>
            </a:r>
            <a:endParaRPr lang="sv-SE" sz="1900"/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sv-SE" sz="1900"/>
              <a:t>Recent trend: Found structure can be used to </a:t>
            </a:r>
            <a:r>
              <a:rPr lang="sv-SE" sz="1900" b="1"/>
              <a:t>generate new data (content)!</a:t>
            </a:r>
          </a:p>
        </p:txBody>
      </p:sp>
      <p:sp>
        <p:nvSpPr>
          <p:cNvPr id="54278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80F45449-0D3F-4833-B97C-FD4A4D781F8D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19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2215-85F7-5058-DABC-89BC205C43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1926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223688B0-78D3-9497-2F8D-6120EBC9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en-US" dirty="0"/>
              <a:t>What is Machine Learning about?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073FBC50-FAF4-BE8D-BAD2-69E402F0D147}"/>
              </a:ext>
            </a:extLst>
          </p:cNvPr>
          <p:cNvSpPr txBox="1">
            <a:spLocks/>
          </p:cNvSpPr>
          <p:nvPr/>
        </p:nvSpPr>
        <p:spPr>
          <a:xfrm>
            <a:off x="838200" y="1424354"/>
            <a:ext cx="10515600" cy="46556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/>
              <a:t>To enable machines to </a:t>
            </a:r>
            <a:r>
              <a:rPr lang="en-US" i="1"/>
              <a:t>learn</a:t>
            </a:r>
            <a:r>
              <a:rPr lang="en-US"/>
              <a:t> </a:t>
            </a:r>
            <a:r>
              <a:rPr lang="en-US" i="1"/>
              <a:t>and adapt </a:t>
            </a:r>
            <a:r>
              <a:rPr lang="en-US"/>
              <a:t>without explicitly programming them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/>
              <a:t>Our only frame of reference for learning is from biology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000"/>
              <a:t>…but brains are hideously complex, the result of ages of evolution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/>
              <a:t>Like much of AI, Machine Learning mainly takes an </a:t>
            </a:r>
            <a:r>
              <a:rPr lang="en-US" b="1"/>
              <a:t>engineering approach</a:t>
            </a:r>
            <a:r>
              <a:rPr lang="en-US" baseline="30000"/>
              <a:t>1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000"/>
              <a:t>Remember, humanity didn’t master flight by just imitating birds! </a:t>
            </a:r>
            <a:r>
              <a:rPr lang="en-US" sz="200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4E7CFF4-8EE5-76B2-F1B4-D4BD602BC216}"/>
              </a:ext>
            </a:extLst>
          </p:cNvPr>
          <p:cNvSpPr txBox="1">
            <a:spLocks/>
          </p:cNvSpPr>
          <p:nvPr/>
        </p:nvSpPr>
        <p:spPr>
          <a:xfrm>
            <a:off x="10812263" y="0"/>
            <a:ext cx="432000" cy="360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sv-SE"/>
            </a:defPPr>
            <a:lvl1pPr marL="0" algn="l" defTabSz="914400" rtl="0" eaLnBrk="0" latinLnBrk="0" hangingPunct="0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C33DB456-42A4-4096-9FD2-F09D339D4427}" type="slidenum">
              <a:rPr lang="sv-SE" altLang="en-US" sz="1200" smtClean="0"/>
              <a:pPr eaLnBrk="1" hangingPunct="1"/>
              <a:t>2</a:t>
            </a:fld>
            <a:endParaRPr lang="sv-SE" altLang="en-US" sz="120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40E570F5-0503-D7AF-6B44-64F02E3EFBFC}"/>
              </a:ext>
            </a:extLst>
          </p:cNvPr>
          <p:cNvGrpSpPr>
            <a:grpSpLocks/>
          </p:cNvGrpSpPr>
          <p:nvPr/>
        </p:nvGrpSpPr>
        <p:grpSpPr bwMode="auto">
          <a:xfrm>
            <a:off x="7243391" y="4000805"/>
            <a:ext cx="2813052" cy="961428"/>
            <a:chOff x="1685910" y="3860800"/>
            <a:chExt cx="2813636" cy="961070"/>
          </a:xfrm>
        </p:grpSpPr>
        <p:sp>
          <p:nvSpPr>
            <p:cNvPr id="8" name="textruta 4">
              <a:extLst>
                <a:ext uri="{FF2B5EF4-FFF2-40B4-BE49-F238E27FC236}">
                  <a16:creationId xmlns:a16="http://schemas.microsoft.com/office/drawing/2014/main" id="{5ADD5822-737B-E7E9-B2A6-6D31404E6F14}"/>
                </a:ext>
              </a:extLst>
            </p:cNvPr>
            <p:cNvSpPr txBox="1"/>
            <p:nvPr/>
          </p:nvSpPr>
          <p:spPr>
            <a:xfrm>
              <a:off x="1906619" y="3898884"/>
              <a:ext cx="2592927" cy="9229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/>
                <a:t>Although there is occasional biological inspiration</a:t>
              </a:r>
            </a:p>
          </p:txBody>
        </p:sp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77DCD410-4ECF-2C38-556B-9EC3BDC46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910" y="38608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baseline="30000" dirty="0"/>
                <a:t>1.</a:t>
              </a:r>
              <a:endParaRPr lang="sv-SE" dirty="0"/>
            </a:p>
          </p:txBody>
        </p:sp>
      </p:grpSp>
      <p:pic>
        <p:nvPicPr>
          <p:cNvPr id="10" name="gN-ZktmjIfE">
            <a:extLst>
              <a:ext uri="{FF2B5EF4-FFF2-40B4-BE49-F238E27FC236}">
                <a16:creationId xmlns:a16="http://schemas.microsoft.com/office/drawing/2014/main" id="{9462C3D6-978C-0C87-F3C0-3374F8681291}"/>
              </a:ext>
            </a:extLst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5515" y="3792536"/>
            <a:ext cx="5134708" cy="288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819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ubrik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Unsupervised Learning at a glance II</a:t>
            </a:r>
          </a:p>
        </p:txBody>
      </p:sp>
      <p:sp>
        <p:nvSpPr>
          <p:cNvPr id="1536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dirty="0"/>
              <a:t>Not directly applicable to the agent perspective as there is no clear way to encode a goal or behavior</a:t>
            </a:r>
          </a:p>
          <a:p>
            <a:pPr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dirty="0"/>
              <a:t>However, the techniques can be useful as a </a:t>
            </a:r>
            <a:r>
              <a:rPr lang="en-US" b="1" dirty="0"/>
              <a:t>preprocessing step </a:t>
            </a:r>
            <a:r>
              <a:rPr lang="en-US" dirty="0"/>
              <a:t>in other learning approaches</a:t>
            </a:r>
          </a:p>
          <a:p>
            <a:pPr lvl="1">
              <a:spcBef>
                <a:spcPts val="600"/>
              </a:spcBef>
              <a:buFont typeface="Courier New" pitchFamily="49" charset="0"/>
              <a:buChar char="o"/>
              <a:defRPr/>
            </a:pPr>
            <a:r>
              <a:rPr lang="en-US" sz="2000"/>
              <a:t>If fewer dimensions or a few clusters can accurately describe the data, big </a:t>
            </a:r>
            <a:r>
              <a:rPr lang="en-US" sz="2000" b="1"/>
              <a:t>computational wins </a:t>
            </a:r>
            <a:r>
              <a:rPr lang="en-US" sz="2000"/>
              <a:t>can be made</a:t>
            </a:r>
          </a:p>
          <a:p>
            <a:pPr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dirty="0"/>
              <a:t>It is also frequently used for </a:t>
            </a:r>
            <a:r>
              <a:rPr lang="en-US" b="1" dirty="0"/>
              <a:t>visualization</a:t>
            </a:r>
            <a:r>
              <a:rPr lang="en-US" dirty="0"/>
              <a:t> as smaller representations are easier to visualize on a computer screen</a:t>
            </a:r>
          </a:p>
          <a:p>
            <a:pPr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dirty="0"/>
              <a:t>To keep this brief, we will not go into any further detail on unsupervised learning</a:t>
            </a:r>
          </a:p>
        </p:txBody>
      </p:sp>
      <p:sp>
        <p:nvSpPr>
          <p:cNvPr id="56325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260B3815-0E14-4790-B805-A3EB8312FD1E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20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BE6619-CA36-4FE8-BD69-3146B7BF79C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13676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83C5D493-1E69-DAEC-0D5A-CC53E4FC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en-US" dirty="0"/>
              <a:t>Unsupervised Learning Example:</a:t>
            </a:r>
            <a:br>
              <a:rPr lang="en-US" dirty="0"/>
            </a:br>
            <a:r>
              <a:rPr lang="en-US" dirty="0"/>
              <a:t>Clustering – Continuous Data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384996-B8F5-9F63-F4F2-3C1770809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9350" y="1830509"/>
            <a:ext cx="3384550" cy="3384550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B2A62EB-D0C9-7623-FCF9-BA3C9B35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63" y="1830509"/>
            <a:ext cx="33845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D4A97D84-9FF6-20C6-9743-B94EAF0F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486" y="5308722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(Bishop, 2006)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E7BFB4A-5A3B-329B-486B-9C8FC11D2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938" y="3414834"/>
            <a:ext cx="1008062" cy="1008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B3C62739-35AD-0453-E758-939586D9D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175" y="2262309"/>
            <a:ext cx="1008063" cy="1008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6B8BCA6E-8923-AF1A-4E71-0D7BC9478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600" y="2117847"/>
            <a:ext cx="1008063" cy="1008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95271137-71C4-6236-7671-319C897BB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8275" y="5430959"/>
            <a:ext cx="489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Two-dimensional continuous input</a:t>
            </a:r>
          </a:p>
        </p:txBody>
      </p:sp>
    </p:spTree>
    <p:extLst>
      <p:ext uri="{BB962C8B-B14F-4D97-AF65-F5344CB8AC3E}">
        <p14:creationId xmlns:p14="http://schemas.microsoft.com/office/powerpoint/2010/main" val="192110470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ubrik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Unsupervised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2A62-219D-4625-8189-57D3F0674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/>
              <a:t>Original faces were down sampled to save space but still remain majority features.</a:t>
            </a:r>
          </a:p>
        </p:txBody>
      </p:sp>
      <p:sp>
        <p:nvSpPr>
          <p:cNvPr id="54278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80F45449-0D3F-4833-B97C-FD4A4D781F8D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22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C7299F-CC12-4EAC-B1DF-26E89BF29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4" t="7225" r="8926" b="13155"/>
          <a:stretch/>
        </p:blipFill>
        <p:spPr bwMode="auto">
          <a:xfrm>
            <a:off x="2410691" y="2697675"/>
            <a:ext cx="8174182" cy="36586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250357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B02854-0AAE-96E9-C553-C4B478F6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sv-SE" dirty="0" err="1"/>
              <a:t>Training</a:t>
            </a:r>
            <a:r>
              <a:rPr lang="sv-SE" dirty="0"/>
              <a:t>, </a:t>
            </a:r>
            <a:r>
              <a:rPr lang="sv-SE" dirty="0" err="1"/>
              <a:t>Validation</a:t>
            </a:r>
            <a:r>
              <a:rPr lang="sv-SE" dirty="0"/>
              <a:t>, and Test Data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89F1A2D-F847-7C14-2453-57B83856C0D4}"/>
              </a:ext>
            </a:extLst>
          </p:cNvPr>
          <p:cNvSpPr/>
          <p:nvPr/>
        </p:nvSpPr>
        <p:spPr>
          <a:xfrm>
            <a:off x="285946" y="1681705"/>
            <a:ext cx="2938021" cy="2059756"/>
          </a:xfrm>
          <a:prstGeom prst="cloud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/>
              <a:t>Training</a:t>
            </a:r>
            <a:r>
              <a:rPr lang="sv-SE" sz="2800" dirty="0"/>
              <a:t> Data</a:t>
            </a:r>
          </a:p>
        </p:txBody>
      </p:sp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8D9EC8BF-42B3-CD88-97F8-66DA36689D1B}"/>
              </a:ext>
            </a:extLst>
          </p:cNvPr>
          <p:cNvSpPr/>
          <p:nvPr/>
        </p:nvSpPr>
        <p:spPr>
          <a:xfrm>
            <a:off x="4488565" y="1681705"/>
            <a:ext cx="2938021" cy="2059756"/>
          </a:xfrm>
          <a:prstGeom prst="flowChartMultidocument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/>
              <a:t>Learning </a:t>
            </a:r>
            <a:r>
              <a:rPr lang="sv-SE" sz="2800" dirty="0" err="1"/>
              <a:t>Algorithm</a:t>
            </a:r>
            <a:endParaRPr lang="sv-SE" sz="2800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09DC2E9-9474-21FA-837B-A996F25BE9D3}"/>
              </a:ext>
            </a:extLst>
          </p:cNvPr>
          <p:cNvSpPr/>
          <p:nvPr/>
        </p:nvSpPr>
        <p:spPr>
          <a:xfrm>
            <a:off x="9068586" y="1681705"/>
            <a:ext cx="2436221" cy="2059756"/>
          </a:xfrm>
          <a:prstGeom prst="flowChartProces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/>
              <a:t>Model</a:t>
            </a:r>
            <a:endParaRPr lang="sv-SE" sz="2800" dirty="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FD39A88-B353-11E7-C4B9-ED3BB447EFEF}"/>
              </a:ext>
            </a:extLst>
          </p:cNvPr>
          <p:cNvSpPr/>
          <p:nvPr/>
        </p:nvSpPr>
        <p:spPr>
          <a:xfrm>
            <a:off x="3431356" y="2296018"/>
            <a:ext cx="867266" cy="831131"/>
          </a:xfrm>
          <a:prstGeom prst="mathPlu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90A96D-AF4A-2BE3-F4C5-DBB9A189CC19}"/>
              </a:ext>
            </a:extLst>
          </p:cNvPr>
          <p:cNvSpPr/>
          <p:nvPr/>
        </p:nvSpPr>
        <p:spPr>
          <a:xfrm>
            <a:off x="7654565" y="2372218"/>
            <a:ext cx="1168924" cy="678730"/>
          </a:xfrm>
          <a:prstGeom prst="rightArrow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20F79E92-291E-861F-C5C3-25BBB3173B72}"/>
              </a:ext>
            </a:extLst>
          </p:cNvPr>
          <p:cNvSpPr/>
          <p:nvPr/>
        </p:nvSpPr>
        <p:spPr>
          <a:xfrm>
            <a:off x="536846" y="3987730"/>
            <a:ext cx="2436221" cy="2059756"/>
          </a:xfrm>
          <a:prstGeom prst="flowChartProces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/>
              <a:t>Model</a:t>
            </a:r>
            <a:endParaRPr lang="sv-SE" sz="2800" dirty="0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F30FDA98-6469-A2F0-65F7-68C4E7338705}"/>
              </a:ext>
            </a:extLst>
          </p:cNvPr>
          <p:cNvSpPr/>
          <p:nvPr/>
        </p:nvSpPr>
        <p:spPr>
          <a:xfrm>
            <a:off x="4488565" y="3987730"/>
            <a:ext cx="3074061" cy="2059756"/>
          </a:xfrm>
          <a:prstGeom prst="cloud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/>
              <a:t>Validation</a:t>
            </a:r>
            <a:r>
              <a:rPr lang="sv-SE" sz="2800" dirty="0"/>
              <a:t> Data</a:t>
            </a: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A260C749-7CBF-A4DD-1E1B-8163655CD030}"/>
              </a:ext>
            </a:extLst>
          </p:cNvPr>
          <p:cNvSpPr/>
          <p:nvPr/>
        </p:nvSpPr>
        <p:spPr>
          <a:xfrm>
            <a:off x="3431356" y="4602043"/>
            <a:ext cx="867266" cy="831131"/>
          </a:xfrm>
          <a:prstGeom prst="mathPlu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A167E97-309F-7E86-91B3-EEEE3DE04BBF}"/>
              </a:ext>
            </a:extLst>
          </p:cNvPr>
          <p:cNvSpPr/>
          <p:nvPr/>
        </p:nvSpPr>
        <p:spPr>
          <a:xfrm>
            <a:off x="7654565" y="4678243"/>
            <a:ext cx="1168924" cy="678730"/>
          </a:xfrm>
          <a:prstGeom prst="rightArrow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/>
          </a:p>
        </p:txBody>
      </p:sp>
      <p:sp>
        <p:nvSpPr>
          <p:cNvPr id="15" name="Octagon 14">
            <a:extLst>
              <a:ext uri="{FF2B5EF4-FFF2-40B4-BE49-F238E27FC236}">
                <a16:creationId xmlns:a16="http://schemas.microsoft.com/office/drawing/2014/main" id="{20B7DF1A-0DAB-3BE0-3421-8D90B5C89645}"/>
              </a:ext>
            </a:extLst>
          </p:cNvPr>
          <p:cNvSpPr>
            <a:spLocks noChangeAspect="1"/>
          </p:cNvSpPr>
          <p:nvPr/>
        </p:nvSpPr>
        <p:spPr>
          <a:xfrm>
            <a:off x="9350696" y="4081608"/>
            <a:ext cx="1872000" cy="1872000"/>
          </a:xfrm>
          <a:prstGeom prst="octagon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/>
              <a:t>Metric</a:t>
            </a:r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360856338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Precision and Recall</a:t>
            </a:r>
            <a:endParaRPr lang="sv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EBE26C-9618-B846-B4E4-56629884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3362677" y="6031245"/>
            <a:ext cx="4828566" cy="316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sv-SE" sz="1458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https://en.wikipedia.org/wiki/Precision_and_recall</a:t>
            </a:r>
            <a:r>
              <a:rPr lang="sv-SE" sz="145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83"/>
          <a:stretch/>
        </p:blipFill>
        <p:spPr>
          <a:xfrm>
            <a:off x="2005388" y="1825625"/>
            <a:ext cx="3073736" cy="365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2"/>
          <a:stretch/>
        </p:blipFill>
        <p:spPr>
          <a:xfrm>
            <a:off x="5162432" y="2247382"/>
            <a:ext cx="4549963" cy="27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392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BE9030-E94F-55D4-1C76-07CC18F4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en-US" dirty="0"/>
              <a:t>Machine Learning Process</a:t>
            </a:r>
            <a:endParaRPr lang="sv-SE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458A1C46-49CD-774F-1F12-070A1F472FEC}"/>
              </a:ext>
            </a:extLst>
          </p:cNvPr>
          <p:cNvSpPr/>
          <p:nvPr/>
        </p:nvSpPr>
        <p:spPr>
          <a:xfrm>
            <a:off x="65943" y="3431000"/>
            <a:ext cx="1852237" cy="1175658"/>
          </a:xfrm>
          <a:prstGeom prst="cloud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 err="1"/>
              <a:t>Training</a:t>
            </a:r>
            <a:r>
              <a:rPr lang="sv-SE" sz="2000" dirty="0"/>
              <a:t> Data</a:t>
            </a:r>
            <a:endParaRPr lang="sv-SE" sz="2800" dirty="0"/>
          </a:p>
        </p:txBody>
      </p:sp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FD2B8996-9ADC-17A3-BC55-E0F58457DF97}"/>
              </a:ext>
            </a:extLst>
          </p:cNvPr>
          <p:cNvSpPr/>
          <p:nvPr/>
        </p:nvSpPr>
        <p:spPr>
          <a:xfrm>
            <a:off x="2813780" y="3383941"/>
            <a:ext cx="1662456" cy="1269777"/>
          </a:xfrm>
          <a:prstGeom prst="flowChartMultidocument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/>
              <a:t>Learning </a:t>
            </a:r>
            <a:r>
              <a:rPr lang="sv-SE" sz="2000" dirty="0" err="1"/>
              <a:t>Algorithm</a:t>
            </a:r>
            <a:endParaRPr lang="sv-SE" sz="2000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244E9EE-7944-79A2-20DC-5177D3C108D3}"/>
              </a:ext>
            </a:extLst>
          </p:cNvPr>
          <p:cNvSpPr/>
          <p:nvPr/>
        </p:nvSpPr>
        <p:spPr>
          <a:xfrm>
            <a:off x="5207830" y="3568259"/>
            <a:ext cx="1265709" cy="901140"/>
          </a:xfrm>
          <a:prstGeom prst="flowChartProces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 err="1"/>
              <a:t>Model</a:t>
            </a:r>
            <a:endParaRPr lang="sv-SE" sz="2000" dirty="0"/>
          </a:p>
        </p:txBody>
      </p:sp>
      <p:sp>
        <p:nvSpPr>
          <p:cNvPr id="9" name="Plus Sign 7">
            <a:extLst>
              <a:ext uri="{FF2B5EF4-FFF2-40B4-BE49-F238E27FC236}">
                <a16:creationId xmlns:a16="http://schemas.microsoft.com/office/drawing/2014/main" id="{3459D61E-D1C8-F209-C221-B0EA62195F71}"/>
              </a:ext>
            </a:extLst>
          </p:cNvPr>
          <p:cNvSpPr/>
          <p:nvPr/>
        </p:nvSpPr>
        <p:spPr>
          <a:xfrm>
            <a:off x="6508331" y="3603264"/>
            <a:ext cx="867266" cy="831131"/>
          </a:xfrm>
          <a:prstGeom prst="mathPlu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/>
          </a:p>
        </p:txBody>
      </p:sp>
      <p:sp>
        <p:nvSpPr>
          <p:cNvPr id="10" name="Arrow: Right 8">
            <a:extLst>
              <a:ext uri="{FF2B5EF4-FFF2-40B4-BE49-F238E27FC236}">
                <a16:creationId xmlns:a16="http://schemas.microsoft.com/office/drawing/2014/main" id="{ABEC270B-F1AF-A831-FE07-5A2AE9A8E395}"/>
              </a:ext>
            </a:extLst>
          </p:cNvPr>
          <p:cNvSpPr/>
          <p:nvPr/>
        </p:nvSpPr>
        <p:spPr>
          <a:xfrm>
            <a:off x="4552278" y="3784968"/>
            <a:ext cx="620760" cy="467722"/>
          </a:xfrm>
          <a:prstGeom prst="rightArrow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1965C2C-E7FE-D429-FD13-CD3932BB280F}"/>
              </a:ext>
            </a:extLst>
          </p:cNvPr>
          <p:cNvSpPr/>
          <p:nvPr/>
        </p:nvSpPr>
        <p:spPr>
          <a:xfrm>
            <a:off x="7410389" y="3431000"/>
            <a:ext cx="2191636" cy="1175658"/>
          </a:xfrm>
          <a:prstGeom prst="cloud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 err="1"/>
              <a:t>Validation</a:t>
            </a:r>
            <a:r>
              <a:rPr lang="sv-SE" sz="2000" dirty="0"/>
              <a:t> Data</a:t>
            </a:r>
          </a:p>
        </p:txBody>
      </p:sp>
      <p:sp>
        <p:nvSpPr>
          <p:cNvPr id="12" name="Plus Sign 7">
            <a:extLst>
              <a:ext uri="{FF2B5EF4-FFF2-40B4-BE49-F238E27FC236}">
                <a16:creationId xmlns:a16="http://schemas.microsoft.com/office/drawing/2014/main" id="{E93316B9-528C-CF93-F5D1-33FD10FCD2F4}"/>
              </a:ext>
            </a:extLst>
          </p:cNvPr>
          <p:cNvSpPr/>
          <p:nvPr/>
        </p:nvSpPr>
        <p:spPr>
          <a:xfrm>
            <a:off x="1952972" y="3603264"/>
            <a:ext cx="867266" cy="831131"/>
          </a:xfrm>
          <a:prstGeom prst="mathPlu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/>
          </a:p>
        </p:txBody>
      </p:sp>
      <p:sp>
        <p:nvSpPr>
          <p:cNvPr id="13" name="Curved Down Arrow 16">
            <a:extLst>
              <a:ext uri="{FF2B5EF4-FFF2-40B4-BE49-F238E27FC236}">
                <a16:creationId xmlns:a16="http://schemas.microsoft.com/office/drawing/2014/main" id="{4EA0AFE8-B0D0-A50D-7978-FBF86CCB610F}"/>
              </a:ext>
            </a:extLst>
          </p:cNvPr>
          <p:cNvSpPr/>
          <p:nvPr/>
        </p:nvSpPr>
        <p:spPr>
          <a:xfrm flipH="1">
            <a:off x="695734" y="2633196"/>
            <a:ext cx="8126275" cy="750745"/>
          </a:xfrm>
          <a:prstGeom prst="curvedDownArrow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4" name="Plus Sign 7">
            <a:extLst>
              <a:ext uri="{FF2B5EF4-FFF2-40B4-BE49-F238E27FC236}">
                <a16:creationId xmlns:a16="http://schemas.microsoft.com/office/drawing/2014/main" id="{B22EA795-5401-20B3-696A-703E1A422A63}"/>
              </a:ext>
            </a:extLst>
          </p:cNvPr>
          <p:cNvSpPr/>
          <p:nvPr/>
        </p:nvSpPr>
        <p:spPr>
          <a:xfrm>
            <a:off x="9636817" y="3603264"/>
            <a:ext cx="867266" cy="831131"/>
          </a:xfrm>
          <a:prstGeom prst="mathPlus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17D38CD4-58BB-4B77-E62B-AFDA932835BC}"/>
              </a:ext>
            </a:extLst>
          </p:cNvPr>
          <p:cNvSpPr/>
          <p:nvPr/>
        </p:nvSpPr>
        <p:spPr>
          <a:xfrm>
            <a:off x="10538874" y="3431000"/>
            <a:ext cx="1599208" cy="1175658"/>
          </a:xfrm>
          <a:prstGeom prst="cloud">
            <a:avLst/>
          </a:prstGeom>
          <a:solidFill>
            <a:srgbClr val="00B9E7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/>
              <a:t>Test</a:t>
            </a:r>
            <a:br>
              <a:rPr lang="sv-SE" sz="2000" dirty="0"/>
            </a:br>
            <a:r>
              <a:rPr lang="sv-SE" sz="20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2761138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raining error and generalization error"/>
          <p:cNvSpPr txBox="1"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dirty="0"/>
              <a:t>Training error and generalization error</a:t>
            </a:r>
          </a:p>
        </p:txBody>
      </p:sp>
      <p:graphicFrame>
        <p:nvGraphicFramePr>
          <p:cNvPr id="357" name="We train a model by minimizing its error on the training data.…">
            <a:extLst>
              <a:ext uri="{FF2B5EF4-FFF2-40B4-BE49-F238E27FC236}">
                <a16:creationId xmlns:a16="http://schemas.microsoft.com/office/drawing/2014/main" id="{60B73725-BDC6-1698-09CE-7A32CC7984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239971"/>
              </p:ext>
            </p:extLst>
          </p:nvPr>
        </p:nvGraphicFramePr>
        <p:xfrm>
          <a:off x="363538" y="1825625"/>
          <a:ext cx="10990262" cy="423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DF5DC-225B-EB52-E501-B0D0F4C3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EF95B-7F39-7B8D-2B37-56A5B39E4CE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How can we hope to perform well on the test set?"/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How can we hope to perform well on the test set?</a:t>
            </a:r>
          </a:p>
        </p:txBody>
      </p:sp>
      <p:sp>
        <p:nvSpPr>
          <p:cNvPr id="359" name="Assumption 1:  The examples in the training set and the test set are mutually independent.…"/>
          <p:cNvSpPr txBox="1"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GB"/>
              <a:t>Assumption 1:  The examples in the training set and the test set are mutually independent.</a:t>
            </a:r>
          </a:p>
          <a:p>
            <a:r>
              <a:rPr lang="en-GB"/>
              <a:t>Assumption 2:  The examples in the training set and the test set are identically distributed.</a:t>
            </a:r>
          </a:p>
          <a:p>
            <a:pPr marL="457200" lvl="1">
              <a:spcBef>
                <a:spcPts val="720"/>
              </a:spcBef>
              <a:defRPr sz="3000">
                <a:solidFill>
                  <a:srgbClr val="6A7E91"/>
                </a:solidFill>
                <a:latin typeface="Minion Pro Caption"/>
                <a:ea typeface="Minion Pro Caption"/>
                <a:cs typeface="Minion Pro Caption"/>
                <a:sym typeface="Minion Pro Caption"/>
              </a:defRPr>
            </a:pPr>
            <a:r>
              <a:rPr lang="en-GB" sz="2000"/>
              <a:t>sampled from the same data generating distribution</a:t>
            </a:r>
          </a:p>
          <a:p>
            <a:r>
              <a:rPr lang="en-GB"/>
              <a:t>Under these assumptions, the expected test error is greater than or equal to the expected training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4EDB8-25DD-74C5-E52F-659EA42D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B0051-711F-BBAD-0854-C5AA1AFB691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Underfitting and overfitting"/>
          <p:cNvSpPr txBox="1"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dirty="0"/>
              <a:t>Underfitting and overfitting</a:t>
            </a:r>
          </a:p>
        </p:txBody>
      </p:sp>
      <p:sp>
        <p:nvSpPr>
          <p:cNvPr id="379" name="Underfitting…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880"/>
              </a:spcBef>
              <a:defRPr>
                <a:latin typeface="Myriad Pro Semibold SemiCondensed"/>
                <a:ea typeface="Myriad Pro Semibold SemiCondensed"/>
                <a:cs typeface="Myriad Pro Semibold SemiCondensed"/>
                <a:sym typeface="Myriad Pro Semibold SemiCondensed"/>
              </a:defRPr>
            </a:pPr>
            <a:r>
              <a:rPr lang="en-GB"/>
              <a:t>Underfitting</a:t>
            </a:r>
          </a:p>
          <a:p>
            <a:pPr lvl="1">
              <a:spcBef>
                <a:spcPts val="2880"/>
              </a:spcBef>
              <a:defRPr>
                <a:latin typeface="Myriad Pro Semibold SemiCondensed"/>
                <a:ea typeface="Myriad Pro Semibold SemiCondensed"/>
                <a:cs typeface="Myriad Pro Semibold SemiCondensed"/>
                <a:sym typeface="Myriad Pro Semibold SemiCondensed"/>
              </a:defRPr>
            </a:pPr>
            <a:r>
              <a:rPr lang="en-GB" sz="2000"/>
              <a:t>The model is unable to obtain a sufficiently low error on the training set. The model is not expressive enough.</a:t>
            </a:r>
          </a:p>
          <a:p>
            <a:pPr>
              <a:spcBef>
                <a:spcPts val="2880"/>
              </a:spcBef>
              <a:defRPr>
                <a:latin typeface="Myriad Pro Semibold SemiCondensed"/>
                <a:ea typeface="Myriad Pro Semibold SemiCondensed"/>
                <a:cs typeface="Myriad Pro Semibold SemiCondensed"/>
                <a:sym typeface="Myriad Pro Semibold SemiCondensed"/>
              </a:defRPr>
            </a:pPr>
            <a:r>
              <a:rPr lang="en-GB"/>
              <a:t>Overfitting</a:t>
            </a:r>
          </a:p>
          <a:p>
            <a:pPr lvl="1">
              <a:spcBef>
                <a:spcPts val="2880"/>
              </a:spcBef>
              <a:defRPr>
                <a:latin typeface="Myriad Pro Semibold SemiCondensed"/>
                <a:ea typeface="Myriad Pro Semibold SemiCondensed"/>
                <a:cs typeface="Myriad Pro Semibold SemiCondensed"/>
                <a:sym typeface="Myriad Pro Semibold SemiCondensed"/>
              </a:defRPr>
            </a:pPr>
            <a:r>
              <a:rPr lang="en-GB" sz="2000"/>
              <a:t>The gap between the training error and the test error is too large. The model is over-optimized for the training data.</a:t>
            </a:r>
          </a:p>
          <a:p>
            <a:pPr lvl="1">
              <a:spcBef>
                <a:spcPts val="2880"/>
              </a:spcBef>
              <a:defRPr>
                <a:latin typeface="Myriad Pro Semibold SemiCondensed"/>
                <a:ea typeface="Myriad Pro Semibold SemiCondensed"/>
                <a:cs typeface="Myriad Pro Semibold SemiCondensed"/>
                <a:sym typeface="Myriad Pro Semibold SemiCondensed"/>
              </a:defRPr>
            </a:pPr>
            <a:r>
              <a:rPr lang="en-GB" sz="2000"/>
              <a:t>memorises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1B0C4-49A5-A1C0-BCDE-22ED742A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EDAC2-FA70-84F5-6B5F-E3547AE18D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Underfitting and overfitting"/>
          <p:cNvSpPr txBox="1"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Underfitting and overfitting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8516BB8-78EC-73D7-2814-B87E39DB4E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0"/>
            <a:ext cx="431800" cy="360363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29</a:t>
            </a:fld>
            <a:endParaRPr lang="sv-SE"/>
          </a:p>
        </p:txBody>
      </p:sp>
      <p:sp>
        <p:nvSpPr>
          <p:cNvPr id="379" name="appropriate"/>
          <p:cNvSpPr txBox="1"/>
          <p:nvPr/>
        </p:nvSpPr>
        <p:spPr>
          <a:xfrm>
            <a:off x="2672234" y="4113092"/>
            <a:ext cx="1348025" cy="403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defTabSz="859536">
              <a:spcAft>
                <a:spcPts val="600"/>
              </a:spcAft>
            </a:pPr>
            <a:r>
              <a:rPr sz="203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appropriate</a:t>
            </a:r>
            <a:endParaRPr sz="2160"/>
          </a:p>
        </p:txBody>
      </p:sp>
      <p:sp>
        <p:nvSpPr>
          <p:cNvPr id="380" name="underfitting"/>
          <p:cNvSpPr txBox="1"/>
          <p:nvPr/>
        </p:nvSpPr>
        <p:spPr>
          <a:xfrm>
            <a:off x="5221673" y="4113092"/>
            <a:ext cx="1362946" cy="403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defTabSz="859536">
              <a:spcAft>
                <a:spcPts val="600"/>
              </a:spcAft>
            </a:pPr>
            <a:r>
              <a:rPr sz="203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underfitting</a:t>
            </a:r>
            <a:endParaRPr sz="2160"/>
          </a:p>
        </p:txBody>
      </p:sp>
      <p:sp>
        <p:nvSpPr>
          <p:cNvPr id="381" name="overfitting"/>
          <p:cNvSpPr txBox="1"/>
          <p:nvPr/>
        </p:nvSpPr>
        <p:spPr>
          <a:xfrm>
            <a:off x="7779275" y="4113092"/>
            <a:ext cx="1200882" cy="403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defTabSz="859536">
              <a:spcAft>
                <a:spcPts val="600"/>
              </a:spcAft>
            </a:pPr>
            <a:r>
              <a:rPr sz="203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overfitting</a:t>
            </a:r>
            <a:endParaRPr sz="2160"/>
          </a:p>
        </p:txBody>
      </p:sp>
      <p:pic>
        <p:nvPicPr>
          <p:cNvPr id="382" name="test.pdf" descr="te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60" y="1826929"/>
            <a:ext cx="2171300" cy="2171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test.pdf" descr="te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36" y="1826929"/>
            <a:ext cx="2171299" cy="2171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test.pdf" descr="tes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965" y="1825625"/>
            <a:ext cx="2171299" cy="21713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polynomial of  degree 2"/>
          <p:cNvSpPr txBox="1"/>
          <p:nvPr/>
        </p:nvSpPr>
        <p:spPr>
          <a:xfrm>
            <a:off x="2782537" y="4670392"/>
            <a:ext cx="853554" cy="403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/>
          <a:p>
            <a:pPr defTabSz="859536">
              <a:spcAft>
                <a:spcPts val="600"/>
              </a:spcAft>
            </a:pPr>
            <a:r>
              <a:rPr sz="10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polynomial of </a:t>
            </a:r>
            <a:br>
              <a:rPr sz="10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sz="10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degree 2</a:t>
            </a:r>
            <a:endParaRPr sz="1080"/>
          </a:p>
        </p:txBody>
      </p:sp>
      <p:sp>
        <p:nvSpPr>
          <p:cNvPr id="386" name="polynomial of  degree 1"/>
          <p:cNvSpPr txBox="1"/>
          <p:nvPr/>
        </p:nvSpPr>
        <p:spPr>
          <a:xfrm>
            <a:off x="5351908" y="4669380"/>
            <a:ext cx="853554" cy="403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/>
          <a:p>
            <a:pPr defTabSz="859536">
              <a:spcAft>
                <a:spcPts val="600"/>
              </a:spcAft>
            </a:pPr>
            <a:r>
              <a:rPr sz="10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polynomial of </a:t>
            </a:r>
            <a:br>
              <a:rPr sz="10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sz="10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degree 1</a:t>
            </a:r>
            <a:endParaRPr sz="1080"/>
          </a:p>
        </p:txBody>
      </p:sp>
      <p:sp>
        <p:nvSpPr>
          <p:cNvPr id="387" name="polynomial of  degree 30"/>
          <p:cNvSpPr txBox="1"/>
          <p:nvPr/>
        </p:nvSpPr>
        <p:spPr>
          <a:xfrm>
            <a:off x="7830431" y="4669380"/>
            <a:ext cx="853554" cy="403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20" tIns="45720" rIns="45720" bIns="45720" anchor="ctr">
            <a:spAutoFit/>
          </a:bodyPr>
          <a:lstStyle/>
          <a:p>
            <a:pPr defTabSz="859536">
              <a:spcAft>
                <a:spcPts val="600"/>
              </a:spcAft>
            </a:pPr>
            <a:r>
              <a:rPr sz="10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polynomial of </a:t>
            </a:r>
            <a:br>
              <a:rPr sz="10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sz="10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degree 30</a:t>
            </a:r>
            <a:endParaRPr sz="108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sv-SE" dirty="0"/>
              <a:t>Theoretical Foundations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8E76A6B-A161-4EF6-B61A-8978C7A31653}" type="slidenum">
              <a:rPr lang="sv-SE" altLang="en-US" smtClean="0"/>
              <a:pPr>
                <a:spcAft>
                  <a:spcPts val="600"/>
                </a:spcAft>
              </a:pPr>
              <a:t>3</a:t>
            </a:fld>
            <a:endParaRPr lang="sv-SE" alt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sv-SE" dirty="0"/>
              <a:t>Mathematical foundations borrowing from several areas</a:t>
            </a:r>
          </a:p>
          <a:p>
            <a:pPr>
              <a:spcBef>
                <a:spcPts val="600"/>
              </a:spcBef>
            </a:pPr>
            <a:r>
              <a:rPr lang="sv-SE" dirty="0"/>
              <a:t>Statistics (theories of how to </a:t>
            </a:r>
            <a:r>
              <a:rPr lang="sv-SE" b="1" dirty="0"/>
              <a:t>learn</a:t>
            </a:r>
            <a:r>
              <a:rPr lang="sv-SE" dirty="0"/>
              <a:t> </a:t>
            </a:r>
            <a:r>
              <a:rPr lang="sv-SE" b="1" dirty="0"/>
              <a:t>from data</a:t>
            </a:r>
            <a:r>
              <a:rPr lang="sv-SE" dirty="0"/>
              <a:t>)</a:t>
            </a:r>
          </a:p>
          <a:p>
            <a:pPr>
              <a:spcBef>
                <a:spcPts val="600"/>
              </a:spcBef>
            </a:pPr>
            <a:r>
              <a:rPr lang="sv-SE" dirty="0"/>
              <a:t>Optimization (how to </a:t>
            </a:r>
            <a:r>
              <a:rPr lang="sv-SE" b="1" dirty="0"/>
              <a:t>solve </a:t>
            </a:r>
            <a:r>
              <a:rPr lang="sv-SE" dirty="0"/>
              <a:t>such learning problems)</a:t>
            </a:r>
          </a:p>
          <a:p>
            <a:pPr>
              <a:spcBef>
                <a:spcPts val="600"/>
              </a:spcBef>
            </a:pPr>
            <a:r>
              <a:rPr lang="sv-SE" dirty="0"/>
              <a:t>Computer Science (efficient </a:t>
            </a:r>
            <a:r>
              <a:rPr lang="sv-SE" b="1" dirty="0"/>
              <a:t>algorithms</a:t>
            </a:r>
            <a:r>
              <a:rPr lang="sv-SE" dirty="0"/>
              <a:t> for this)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v-SE" dirty="0"/>
              <a:t>This intro lecture will focus more on </a:t>
            </a:r>
            <a:r>
              <a:rPr lang="sv-SE" b="1" dirty="0"/>
              <a:t>intuitions </a:t>
            </a:r>
            <a:r>
              <a:rPr lang="sv-SE" dirty="0"/>
              <a:t>than mathematical details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v-SE" dirty="0"/>
              <a:t>ML also </a:t>
            </a:r>
            <a:r>
              <a:rPr lang="sv-SE" b="1" dirty="0"/>
              <a:t>overlaps </a:t>
            </a:r>
            <a:r>
              <a:rPr lang="sv-SE" dirty="0"/>
              <a:t>with multiple areas of engineering, e.g.</a:t>
            </a:r>
          </a:p>
          <a:p>
            <a:pPr>
              <a:spcBef>
                <a:spcPts val="600"/>
              </a:spcBef>
            </a:pPr>
            <a:r>
              <a:rPr lang="sv-SE" dirty="0"/>
              <a:t>Computer vision</a:t>
            </a:r>
          </a:p>
          <a:p>
            <a:pPr>
              <a:spcBef>
                <a:spcPts val="600"/>
              </a:spcBef>
            </a:pPr>
            <a:r>
              <a:rPr lang="sv-SE" dirty="0"/>
              <a:t>Natural language processing (e.g. machine translation)</a:t>
            </a:r>
          </a:p>
          <a:p>
            <a:pPr>
              <a:spcBef>
                <a:spcPts val="600"/>
              </a:spcBef>
            </a:pPr>
            <a:r>
              <a:rPr lang="sv-SE" dirty="0"/>
              <a:t>Robotics, signal processing and control theory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v-SE" dirty="0"/>
              <a:t>...but traditionally differs by focusing more on </a:t>
            </a:r>
            <a:r>
              <a:rPr lang="sv-SE" b="1" dirty="0"/>
              <a:t>data-driven</a:t>
            </a:r>
            <a:r>
              <a:rPr lang="sv-SE" dirty="0"/>
              <a:t> models and AI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6E2F4-9528-F853-2675-23A5487A6E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121697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lationship between model capacity and error">
            <a:extLst>
              <a:ext uri="{FF2B5EF4-FFF2-40B4-BE49-F238E27FC236}">
                <a16:creationId xmlns:a16="http://schemas.microsoft.com/office/drawing/2014/main" id="{5E718625-44C8-BCCC-57AE-6F103FB9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Relationship between model capacity and error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83C384E8-20A8-57B7-7AF2-D08931EFC2D2}"/>
              </a:ext>
            </a:extLst>
          </p:cNvPr>
          <p:cNvSpPr/>
          <p:nvPr/>
        </p:nvSpPr>
        <p:spPr>
          <a:xfrm>
            <a:off x="2403437" y="1856609"/>
            <a:ext cx="6858000" cy="3429000"/>
          </a:xfrm>
          <a:prstGeom prst="rect">
            <a:avLst/>
          </a:prstGeom>
          <a:ln w="12700">
            <a:solidFill>
              <a:srgbClr val="6A7E91"/>
            </a:solidFill>
            <a:miter lim="400000"/>
          </a:ln>
        </p:spPr>
        <p:txBody>
          <a:bodyPr lIns="137160" tIns="137160" rIns="137160" bIns="137160" anchor="ctr"/>
          <a:lstStyle/>
          <a:p>
            <a:pPr defTabSz="350520">
              <a:defRPr b="0">
                <a:solidFill>
                  <a:srgbClr val="FFFFFF"/>
                </a:solidFill>
                <a:latin typeface="Myriad Pro Semibold SemiCondensed"/>
                <a:ea typeface="Myriad Pro Semibold SemiCondensed"/>
                <a:cs typeface="Myriad Pro Semibold SemiCondensed"/>
                <a:sym typeface="Myriad Pro Semibold SemiCondensed"/>
              </a:defRPr>
            </a:pPr>
            <a:endParaRPr sz="108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B92AA432-D6EB-3B37-2FDB-E4F4761BF31D}"/>
              </a:ext>
            </a:extLst>
          </p:cNvPr>
          <p:cNvSpPr/>
          <p:nvPr/>
        </p:nvSpPr>
        <p:spPr>
          <a:xfrm>
            <a:off x="2467214" y="1893685"/>
            <a:ext cx="6771196" cy="334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6" h="21374" extrusionOk="0">
                <a:moveTo>
                  <a:pt x="0" y="0"/>
                </a:moveTo>
                <a:cubicBezTo>
                  <a:pt x="25" y="2426"/>
                  <a:pt x="-84" y="7938"/>
                  <a:pt x="585" y="13292"/>
                </a:cubicBezTo>
                <a:cubicBezTo>
                  <a:pt x="862" y="15508"/>
                  <a:pt x="1252" y="17896"/>
                  <a:pt x="1857" y="18708"/>
                </a:cubicBezTo>
                <a:cubicBezTo>
                  <a:pt x="2121" y="19064"/>
                  <a:pt x="3434" y="20327"/>
                  <a:pt x="6235" y="20509"/>
                </a:cubicBezTo>
                <a:cubicBezTo>
                  <a:pt x="6838" y="20548"/>
                  <a:pt x="20966" y="21600"/>
                  <a:pt x="21516" y="21330"/>
                </a:cubicBezTo>
              </a:path>
            </a:pathLst>
          </a:custGeom>
          <a:ln w="76200">
            <a:solidFill>
              <a:srgbClr val="FF644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800" b="0">
                <a:solidFill>
                  <a:srgbClr val="000000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sz="168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296591CB-AA11-4AB3-570D-56A60D509572}"/>
              </a:ext>
            </a:extLst>
          </p:cNvPr>
          <p:cNvSpPr/>
          <p:nvPr/>
        </p:nvSpPr>
        <p:spPr>
          <a:xfrm>
            <a:off x="2468166" y="1886279"/>
            <a:ext cx="6758082" cy="2928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0887" extrusionOk="0">
                <a:moveTo>
                  <a:pt x="3" y="0"/>
                </a:moveTo>
                <a:cubicBezTo>
                  <a:pt x="-17" y="3430"/>
                  <a:pt x="57" y="6859"/>
                  <a:pt x="223" y="10269"/>
                </a:cubicBezTo>
                <a:cubicBezTo>
                  <a:pt x="337" y="12597"/>
                  <a:pt x="498" y="14942"/>
                  <a:pt x="967" y="17041"/>
                </a:cubicBezTo>
                <a:cubicBezTo>
                  <a:pt x="1619" y="19222"/>
                  <a:pt x="2805" y="20069"/>
                  <a:pt x="3970" y="20480"/>
                </a:cubicBezTo>
                <a:cubicBezTo>
                  <a:pt x="7143" y="21600"/>
                  <a:pt x="10317" y="20222"/>
                  <a:pt x="13395" y="18621"/>
                </a:cubicBezTo>
                <a:cubicBezTo>
                  <a:pt x="16130" y="17198"/>
                  <a:pt x="18861" y="15567"/>
                  <a:pt x="21583" y="13722"/>
                </a:cubicBezTo>
              </a:path>
            </a:pathLst>
          </a:custGeom>
          <a:ln w="76200">
            <a:solidFill>
              <a:srgbClr val="00CFB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800" b="0">
                <a:solidFill>
                  <a:srgbClr val="000000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sz="1680"/>
          </a:p>
        </p:txBody>
      </p:sp>
      <p:sp>
        <p:nvSpPr>
          <p:cNvPr id="10" name="error">
            <a:extLst>
              <a:ext uri="{FF2B5EF4-FFF2-40B4-BE49-F238E27FC236}">
                <a16:creationId xmlns:a16="http://schemas.microsoft.com/office/drawing/2014/main" id="{DFF1E553-846F-8255-44BC-42FD51966F32}"/>
              </a:ext>
            </a:extLst>
          </p:cNvPr>
          <p:cNvSpPr txBox="1"/>
          <p:nvPr/>
        </p:nvSpPr>
        <p:spPr>
          <a:xfrm rot="16200000">
            <a:off x="1735051" y="3358743"/>
            <a:ext cx="660117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sz="2160"/>
              <a:t>error</a:t>
            </a:r>
          </a:p>
        </p:txBody>
      </p:sp>
      <p:sp>
        <p:nvSpPr>
          <p:cNvPr id="11" name="model capacity">
            <a:extLst>
              <a:ext uri="{FF2B5EF4-FFF2-40B4-BE49-F238E27FC236}">
                <a16:creationId xmlns:a16="http://schemas.microsoft.com/office/drawing/2014/main" id="{DAC4D631-2873-EDFE-7652-395F878C0021}"/>
              </a:ext>
            </a:extLst>
          </p:cNvPr>
          <p:cNvSpPr txBox="1"/>
          <p:nvPr/>
        </p:nvSpPr>
        <p:spPr>
          <a:xfrm>
            <a:off x="4980384" y="5411571"/>
            <a:ext cx="1795620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sz="2160"/>
              <a:t>model capacity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6D5346F1-CA38-23F5-0B51-B9F61B6D8A2C}"/>
              </a:ext>
            </a:extLst>
          </p:cNvPr>
          <p:cNvSpPr/>
          <p:nvPr/>
        </p:nvSpPr>
        <p:spPr>
          <a:xfrm flipV="1">
            <a:off x="4427126" y="1858641"/>
            <a:ext cx="1" cy="3429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800" b="0">
                <a:solidFill>
                  <a:srgbClr val="000000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sz="1680"/>
          </a:p>
        </p:txBody>
      </p:sp>
      <p:sp>
        <p:nvSpPr>
          <p:cNvPr id="13" name="underfitting  zone">
            <a:extLst>
              <a:ext uri="{FF2B5EF4-FFF2-40B4-BE49-F238E27FC236}">
                <a16:creationId xmlns:a16="http://schemas.microsoft.com/office/drawing/2014/main" id="{5D5993F3-6AF3-15A5-6CA9-21EC9E108205}"/>
              </a:ext>
            </a:extLst>
          </p:cNvPr>
          <p:cNvSpPr txBox="1"/>
          <p:nvPr/>
        </p:nvSpPr>
        <p:spPr>
          <a:xfrm>
            <a:off x="2777265" y="1972582"/>
            <a:ext cx="1497462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/>
          <a:p>
            <a:pPr algn="r">
              <a:defRPr sz="3600">
                <a:solidFill>
                  <a:srgbClr val="000000"/>
                </a:solidFill>
              </a:defRPr>
            </a:pPr>
            <a:r>
              <a:rPr sz="2160"/>
              <a:t>underfitting </a:t>
            </a:r>
            <a:br>
              <a:rPr sz="2160"/>
            </a:br>
            <a:r>
              <a:rPr sz="2160"/>
              <a:t>zone</a:t>
            </a:r>
          </a:p>
        </p:txBody>
      </p:sp>
      <p:sp>
        <p:nvSpPr>
          <p:cNvPr id="14" name="overfitting  zone">
            <a:extLst>
              <a:ext uri="{FF2B5EF4-FFF2-40B4-BE49-F238E27FC236}">
                <a16:creationId xmlns:a16="http://schemas.microsoft.com/office/drawing/2014/main" id="{493D3E0A-ADD0-E937-A800-80C3A9F8F1E2}"/>
              </a:ext>
            </a:extLst>
          </p:cNvPr>
          <p:cNvSpPr txBox="1"/>
          <p:nvPr/>
        </p:nvSpPr>
        <p:spPr>
          <a:xfrm>
            <a:off x="4579526" y="1972582"/>
            <a:ext cx="1326838" cy="7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/>
          <a:p>
            <a:pPr algn="l">
              <a:defRPr sz="3600">
                <a:solidFill>
                  <a:srgbClr val="000000"/>
                </a:solidFill>
              </a:defRPr>
            </a:pPr>
            <a:r>
              <a:rPr sz="2160"/>
              <a:t>overfitting </a:t>
            </a:r>
            <a:br>
              <a:rPr sz="2160"/>
            </a:br>
            <a:r>
              <a:rPr sz="2160"/>
              <a:t>zone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ED5B38F-28C0-B3F9-B04E-B043AA15E532}"/>
              </a:ext>
            </a:extLst>
          </p:cNvPr>
          <p:cNvSpPr/>
          <p:nvPr/>
        </p:nvSpPr>
        <p:spPr>
          <a:xfrm flipV="1">
            <a:off x="6814644" y="4496667"/>
            <a:ext cx="1" cy="650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>
              <a:defRPr sz="2800" b="0">
                <a:solidFill>
                  <a:srgbClr val="000000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sz="1680"/>
          </a:p>
        </p:txBody>
      </p:sp>
      <p:sp>
        <p:nvSpPr>
          <p:cNvPr id="16" name="generalization gap">
            <a:extLst>
              <a:ext uri="{FF2B5EF4-FFF2-40B4-BE49-F238E27FC236}">
                <a16:creationId xmlns:a16="http://schemas.microsoft.com/office/drawing/2014/main" id="{DFBC07B1-49E9-E768-4C9D-6C18EA25F294}"/>
              </a:ext>
            </a:extLst>
          </p:cNvPr>
          <p:cNvSpPr txBox="1"/>
          <p:nvPr/>
        </p:nvSpPr>
        <p:spPr>
          <a:xfrm>
            <a:off x="6967043" y="4617289"/>
            <a:ext cx="2143087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 algn="l">
              <a:defRPr sz="3600">
                <a:solidFill>
                  <a:srgbClr val="000000"/>
                </a:solidFill>
              </a:defRPr>
            </a:lvl1pPr>
          </a:lstStyle>
          <a:p>
            <a:r>
              <a:rPr sz="2160"/>
              <a:t>generalization gap</a:t>
            </a:r>
          </a:p>
        </p:txBody>
      </p:sp>
      <p:sp>
        <p:nvSpPr>
          <p:cNvPr id="17" name="Source: GBC Figure 5.3">
            <a:extLst>
              <a:ext uri="{FF2B5EF4-FFF2-40B4-BE49-F238E27FC236}">
                <a16:creationId xmlns:a16="http://schemas.microsoft.com/office/drawing/2014/main" id="{0ADC4ABB-5F5F-0A9B-CF9D-1E0799434C2E}"/>
              </a:ext>
            </a:extLst>
          </p:cNvPr>
          <p:cNvSpPr txBox="1"/>
          <p:nvPr/>
        </p:nvSpPr>
        <p:spPr>
          <a:xfrm rot="16200000">
            <a:off x="9092190" y="4326891"/>
            <a:ext cx="1376339" cy="25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 algn="l"/>
          </a:lstStyle>
          <a:p>
            <a:r>
              <a:rPr sz="1080"/>
              <a:t>Source: GBC Figure 5.3</a:t>
            </a:r>
          </a:p>
        </p:txBody>
      </p:sp>
      <p:sp>
        <p:nvSpPr>
          <p:cNvPr id="18" name="generalisation error">
            <a:extLst>
              <a:ext uri="{FF2B5EF4-FFF2-40B4-BE49-F238E27FC236}">
                <a16:creationId xmlns:a16="http://schemas.microsoft.com/office/drawing/2014/main" id="{6DB6A1E5-83A5-5F42-CF57-00EE8B18AA1C}"/>
              </a:ext>
            </a:extLst>
          </p:cNvPr>
          <p:cNvSpPr txBox="1"/>
          <p:nvPr/>
        </p:nvSpPr>
        <p:spPr>
          <a:xfrm>
            <a:off x="2867647" y="4126423"/>
            <a:ext cx="1289777" cy="25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b="0">
                <a:solidFill>
                  <a:srgbClr val="00CFB5"/>
                </a:solidFill>
                <a:latin typeface="Myriad Pro Semibold SemiCondensed"/>
                <a:ea typeface="Myriad Pro Semibold SemiCondensed"/>
                <a:cs typeface="Myriad Pro Semibold SemiCondensed"/>
                <a:sym typeface="Myriad Pro Semibold SemiCondensed"/>
              </a:defRPr>
            </a:lvl1pPr>
          </a:lstStyle>
          <a:p>
            <a:r>
              <a:rPr sz="1080"/>
              <a:t>generalisation error</a:t>
            </a:r>
          </a:p>
        </p:txBody>
      </p:sp>
      <p:sp>
        <p:nvSpPr>
          <p:cNvPr id="19" name="training error">
            <a:extLst>
              <a:ext uri="{FF2B5EF4-FFF2-40B4-BE49-F238E27FC236}">
                <a16:creationId xmlns:a16="http://schemas.microsoft.com/office/drawing/2014/main" id="{5C1ED290-BEB1-F601-EDF2-2E35569F91AB}"/>
              </a:ext>
            </a:extLst>
          </p:cNvPr>
          <p:cNvSpPr txBox="1"/>
          <p:nvPr/>
        </p:nvSpPr>
        <p:spPr>
          <a:xfrm>
            <a:off x="2401883" y="5013376"/>
            <a:ext cx="900246" cy="25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b="0">
                <a:solidFill>
                  <a:srgbClr val="FF6442"/>
                </a:solidFill>
                <a:latin typeface="Myriad Pro Semibold SemiCondensed"/>
                <a:ea typeface="Myriad Pro Semibold SemiCondensed"/>
                <a:cs typeface="Myriad Pro Semibold SemiCondensed"/>
                <a:sym typeface="Myriad Pro Semibold SemiCondensed"/>
              </a:defRPr>
            </a:lvl1pPr>
          </a:lstStyle>
          <a:p>
            <a:r>
              <a:rPr sz="1080"/>
              <a:t>training error</a:t>
            </a:r>
          </a:p>
        </p:txBody>
      </p:sp>
    </p:spTree>
    <p:extLst>
      <p:ext uri="{BB962C8B-B14F-4D97-AF65-F5344CB8AC3E}">
        <p14:creationId xmlns:p14="http://schemas.microsoft.com/office/powerpoint/2010/main" val="63641510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‘No free lunch’ theorems"/>
          <p:cNvSpPr txBox="1"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dirty="0"/>
              <a:t>‘No free lunch’ theorems</a:t>
            </a:r>
          </a:p>
        </p:txBody>
      </p:sp>
      <p:graphicFrame>
        <p:nvGraphicFramePr>
          <p:cNvPr id="408" name="Averaged over all possible data-generating distributions, every learning algorithm has the same generalisation error.…">
            <a:extLst>
              <a:ext uri="{FF2B5EF4-FFF2-40B4-BE49-F238E27FC236}">
                <a16:creationId xmlns:a16="http://schemas.microsoft.com/office/drawing/2014/main" id="{DA7610C4-6924-DF0E-A2F5-3685FA515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31161"/>
              </p:ext>
            </p:extLst>
          </p:nvPr>
        </p:nvGraphicFramePr>
        <p:xfrm>
          <a:off x="363538" y="1825625"/>
          <a:ext cx="10990262" cy="423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7CBAB-A488-F599-4033-C3AB0B80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920E0-535A-C232-72DE-D8022FC73D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Hyperparameters and validation sets"/>
          <p:cNvSpPr txBox="1"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Hyperparameters and validation sets</a:t>
            </a:r>
          </a:p>
        </p:txBody>
      </p:sp>
      <p:graphicFrame>
        <p:nvGraphicFramePr>
          <p:cNvPr id="417" name="A setting of a machine learning algorithm that is not adapted by the algorithm itself is called a hyperparameter.…">
            <a:extLst>
              <a:ext uri="{FF2B5EF4-FFF2-40B4-BE49-F238E27FC236}">
                <a16:creationId xmlns:a16="http://schemas.microsoft.com/office/drawing/2014/main" id="{06507FEF-6117-1EEB-A641-54D2FB15C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557347"/>
              </p:ext>
            </p:extLst>
          </p:nvPr>
        </p:nvGraphicFramePr>
        <p:xfrm>
          <a:off x="363538" y="1825625"/>
          <a:ext cx="10990262" cy="423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54F50-1F62-AD47-E9CC-B2A28FF3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B4B95-501E-C9FA-9132-39ED1DE5CEF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388F54-1BFD-47F6-4FD6-B6CF8FCA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77" y="1825625"/>
            <a:ext cx="9418429" cy="423829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35A2A-3731-E35D-2665-776DB004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33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21C67-A027-2C65-9229-FA5F700FE1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404565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547B68-899B-A4BF-070D-E04E2A07FE96}"/>
              </a:ext>
            </a:extLst>
          </p:cNvPr>
          <p:cNvSpPr/>
          <p:nvPr/>
        </p:nvSpPr>
        <p:spPr>
          <a:xfrm>
            <a:off x="2590800" y="618847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https://medium.com/microsoft-design/how-to-recognize-exclusion-in-ai-ec2d6d89f850</a:t>
            </a: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5D973-E748-BD7F-FDD5-300F858DB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3" r="15666"/>
          <a:stretch/>
        </p:blipFill>
        <p:spPr>
          <a:xfrm>
            <a:off x="7162550" y="1296527"/>
            <a:ext cx="4949619" cy="47460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0E2913C-FC57-955D-F2E2-9B6C660D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/>
          <a:p>
            <a:r>
              <a:rPr lang="en-US" dirty="0"/>
              <a:t>Bias</a:t>
            </a:r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B9FCD2-6FBD-5CF3-072A-251D5ACD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084"/>
            <a:ext cx="6642798" cy="4607879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Dataset bias</a:t>
            </a:r>
            <a:r>
              <a:rPr lang="en-US" sz="2000" dirty="0"/>
              <a:t> – When the data used to train machine learning models doesn’t represent the diversity of the customer base. </a:t>
            </a:r>
          </a:p>
          <a:p>
            <a:r>
              <a:rPr lang="en-US" sz="2000" b="1" dirty="0"/>
              <a:t>Association bias</a:t>
            </a:r>
            <a:r>
              <a:rPr lang="en-US" sz="2000" dirty="0"/>
              <a:t> – When the data used to train a model reinforces and multiplies a cultural bias.</a:t>
            </a:r>
          </a:p>
          <a:p>
            <a:r>
              <a:rPr lang="en-US" sz="2000" b="1" dirty="0"/>
              <a:t>Automation bias</a:t>
            </a:r>
            <a:r>
              <a:rPr lang="en-US" sz="2000" dirty="0"/>
              <a:t> – When automated decisions override social and cultural considerations. </a:t>
            </a:r>
          </a:p>
          <a:p>
            <a:r>
              <a:rPr lang="en-US" sz="2000" b="1" dirty="0"/>
              <a:t>Interaction bias</a:t>
            </a:r>
            <a:r>
              <a:rPr lang="en-US" sz="2000" dirty="0"/>
              <a:t> – When humans tamper with AI and create biased results.</a:t>
            </a:r>
          </a:p>
          <a:p>
            <a:r>
              <a:rPr lang="en-US" sz="2000" b="1" dirty="0"/>
              <a:t>Confirmation bias</a:t>
            </a:r>
            <a:r>
              <a:rPr lang="en-US" sz="2000" dirty="0"/>
              <a:t> – When oversimplified personalization makes biased assumptions for a group or an individual.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53145713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7E4D-35E2-22B1-38BB-7D1DA547E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334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ubrik 1"/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 of Supervised Learning</a:t>
            </a:r>
          </a:p>
        </p:txBody>
      </p:sp>
      <p:sp>
        <p:nvSpPr>
          <p:cNvPr id="133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7C564A2F-E611-4850-8065-D8A8810738A9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36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graphicFrame>
        <p:nvGraphicFramePr>
          <p:cNvPr id="13321" name="Platshållare för innehåll 2">
            <a:extLst>
              <a:ext uri="{FF2B5EF4-FFF2-40B4-BE49-F238E27FC236}">
                <a16:creationId xmlns:a16="http://schemas.microsoft.com/office/drawing/2014/main" id="{34050193-FA1B-4BF2-FAD3-2F1EF0EDD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281485"/>
              </p:ext>
            </p:extLst>
          </p:nvPr>
        </p:nvGraphicFramePr>
        <p:xfrm>
          <a:off x="363984" y="1825625"/>
          <a:ext cx="10989816" cy="423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7B2FB6-27D7-D77F-7C78-C96AB09ED1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ubrik 1"/>
          <p:cNvSpPr>
            <a:spLocks noGrp="1"/>
          </p:cNvSpPr>
          <p:nvPr>
            <p:ph type="title"/>
          </p:nvPr>
        </p:nvSpPr>
        <p:spPr>
          <a:xfrm>
            <a:off x="363985" y="826766"/>
            <a:ext cx="5326951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Formalizing Supervised Learning</a:t>
            </a:r>
          </a:p>
        </p:txBody>
      </p:sp>
      <p:sp>
        <p:nvSpPr>
          <p:cNvPr id="1434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856497EA-8E09-4FFF-9842-8074DB032F99}" type="slidenum">
              <a:rPr lang="sv-SE" altLang="en-US" sz="1200">
                <a:solidFill>
                  <a:schemeClr val="bg2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37</a:t>
            </a:fld>
            <a:endParaRPr lang="sv-SE" altLang="en-US" sz="12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363" name="Platshållare för innehåll 2"/>
          <p:cNvSpPr>
            <a:spLocks noGrp="1"/>
          </p:cNvSpPr>
          <p:nvPr>
            <p:ph type="body" sz="quarter" idx="17"/>
          </p:nvPr>
        </p:nvSpPr>
        <p:spPr>
          <a:xfrm>
            <a:off x="334963" y="2226009"/>
            <a:ext cx="11119100" cy="30077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1600" b="1" dirty="0"/>
              <a:t>Remember,</a:t>
            </a:r>
            <a:r>
              <a:rPr lang="en-US" sz="1600" dirty="0"/>
              <a:t> in Supervised Learning: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sz="1600" dirty="0"/>
              <a:t>Given tuples of </a:t>
            </a:r>
            <a:r>
              <a:rPr lang="en-US" sz="1600" b="1" i="1" dirty="0"/>
              <a:t>training data</a:t>
            </a:r>
            <a:r>
              <a:rPr lang="en-US" sz="1600" dirty="0"/>
              <a:t> consisting of (</a:t>
            </a:r>
            <a:r>
              <a:rPr lang="en-US" sz="1600" b="1" dirty="0" err="1"/>
              <a:t>x</a:t>
            </a:r>
            <a:r>
              <a:rPr lang="en-US" sz="1600" dirty="0" err="1"/>
              <a:t>,y</a:t>
            </a:r>
            <a:r>
              <a:rPr lang="en-US" sz="1600" dirty="0"/>
              <a:t>) pairs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sz="1600" dirty="0"/>
              <a:t>The objective is to learn to </a:t>
            </a:r>
            <a:r>
              <a:rPr lang="en-US" sz="1600" b="1" dirty="0"/>
              <a:t>predict </a:t>
            </a:r>
            <a:r>
              <a:rPr lang="en-US" sz="1600" dirty="0"/>
              <a:t>the </a:t>
            </a:r>
            <a:r>
              <a:rPr lang="en-US" sz="1600" b="1" dirty="0"/>
              <a:t>output </a:t>
            </a:r>
            <a:r>
              <a:rPr lang="en-US" sz="1600" dirty="0"/>
              <a:t>y’</a:t>
            </a:r>
            <a:r>
              <a:rPr lang="en-US" sz="1600" b="1" dirty="0"/>
              <a:t> </a:t>
            </a:r>
            <a:r>
              <a:rPr lang="en-US" sz="1600" dirty="0"/>
              <a:t>for a new input </a:t>
            </a:r>
            <a:r>
              <a:rPr lang="en-US" sz="1600" b="1" dirty="0"/>
              <a:t>x’</a:t>
            </a:r>
            <a:endParaRPr lang="en-US" sz="1600" dirty="0"/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1600" dirty="0"/>
              <a:t>Formalized as </a:t>
            </a:r>
            <a:r>
              <a:rPr lang="en-US" sz="1600" b="1" dirty="0"/>
              <a:t>searching </a:t>
            </a:r>
            <a:r>
              <a:rPr lang="en-US" sz="1600" dirty="0"/>
              <a:t>for</a:t>
            </a:r>
            <a:r>
              <a:rPr lang="en-US" sz="1600" b="1" dirty="0"/>
              <a:t> </a:t>
            </a:r>
            <a:r>
              <a:rPr lang="en-US" sz="1600" dirty="0"/>
              <a:t>approximation to </a:t>
            </a:r>
            <a:r>
              <a:rPr lang="en-US" sz="1600" b="1" dirty="0"/>
              <a:t>unknown function</a:t>
            </a:r>
            <a:r>
              <a:rPr lang="en-US" sz="1600" dirty="0"/>
              <a:t> y = </a:t>
            </a:r>
            <a:r>
              <a:rPr lang="en-US" sz="1600" b="1" i="1" dirty="0"/>
              <a:t>f(x)</a:t>
            </a:r>
            <a:r>
              <a:rPr lang="en-US" sz="1600" i="1" dirty="0"/>
              <a:t>,</a:t>
            </a:r>
            <a:r>
              <a:rPr lang="en-US" sz="1600" b="1" i="1" dirty="0"/>
              <a:t> </a:t>
            </a:r>
            <a:r>
              <a:rPr lang="en-US" sz="1600" dirty="0"/>
              <a:t>given N examples of </a:t>
            </a:r>
            <a:r>
              <a:rPr lang="en-US" sz="1600" b="1" dirty="0"/>
              <a:t>x</a:t>
            </a:r>
            <a:r>
              <a:rPr lang="en-US" sz="1600" dirty="0"/>
              <a:t> and y: (</a:t>
            </a:r>
            <a:r>
              <a:rPr lang="en-US" sz="1600" b="1" dirty="0"/>
              <a:t>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… ,(</a:t>
            </a:r>
            <a:r>
              <a:rPr lang="en-US" sz="1600" b="1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endParaRPr lang="en-US" sz="1600" dirty="0"/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1600" dirty="0"/>
              <a:t>Two major classes of supervised learning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sz="1600" b="1" dirty="0"/>
              <a:t>Classification</a:t>
            </a:r>
            <a:r>
              <a:rPr lang="en-US" sz="1600" dirty="0"/>
              <a:t> – Output are </a:t>
            </a:r>
            <a:r>
              <a:rPr lang="en-US" sz="1600" b="1" dirty="0"/>
              <a:t>discrete </a:t>
            </a:r>
            <a:r>
              <a:rPr lang="en-US" sz="1600" dirty="0"/>
              <a:t>category labels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defRPr/>
            </a:pPr>
            <a:r>
              <a:rPr lang="en-US" sz="1600" dirty="0"/>
              <a:t>Example: Detecting disease, y = “healthy” or “ill”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sz="1600" b="1" dirty="0"/>
              <a:t>Regression</a:t>
            </a:r>
            <a:r>
              <a:rPr lang="en-US" sz="1600" dirty="0"/>
              <a:t> – Output are </a:t>
            </a:r>
            <a:r>
              <a:rPr lang="en-US" sz="1600" b="1" dirty="0"/>
              <a:t>numeric </a:t>
            </a:r>
            <a:r>
              <a:rPr lang="en-US" sz="1600" dirty="0"/>
              <a:t>values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defRPr/>
            </a:pPr>
            <a:r>
              <a:rPr lang="en-US" sz="1600" dirty="0"/>
              <a:t>Example: Predicting temperature, y = 15.3 degrees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sz="1600" dirty="0"/>
              <a:t>In either case, input data </a:t>
            </a:r>
            <a:r>
              <a:rPr lang="en-US" sz="1600" b="1" dirty="0"/>
              <a:t>x</a:t>
            </a:r>
            <a:r>
              <a:rPr lang="en-US" sz="1600" baseline="-25000" dirty="0"/>
              <a:t>i </a:t>
            </a:r>
            <a:r>
              <a:rPr lang="en-US" sz="1600" dirty="0"/>
              <a:t>could be </a:t>
            </a:r>
            <a:r>
              <a:rPr lang="en-US" sz="1600" b="1" dirty="0"/>
              <a:t>vector valued </a:t>
            </a:r>
            <a:r>
              <a:rPr lang="en-US" sz="1600" dirty="0"/>
              <a:t>and </a:t>
            </a:r>
            <a:r>
              <a:rPr lang="en-US" sz="1600" b="1" dirty="0"/>
              <a:t>discrete</a:t>
            </a:r>
            <a:r>
              <a:rPr lang="en-US" sz="1600" dirty="0"/>
              <a:t>, </a:t>
            </a:r>
            <a:r>
              <a:rPr lang="en-US" sz="1600" b="1" dirty="0"/>
              <a:t>continuous</a:t>
            </a:r>
            <a:r>
              <a:rPr lang="en-US" sz="1600" dirty="0"/>
              <a:t> or </a:t>
            </a:r>
            <a:r>
              <a:rPr lang="en-US" sz="1600" b="1" dirty="0"/>
              <a:t>mixed</a:t>
            </a:r>
            <a:r>
              <a:rPr lang="en-US" sz="1600" dirty="0"/>
              <a:t>. Example: </a:t>
            </a:r>
            <a:r>
              <a:rPr lang="en-US" sz="1600" b="1" dirty="0"/>
              <a:t>x</a:t>
            </a:r>
            <a:r>
              <a:rPr lang="en-US" sz="1600" b="1" baseline="-25000" dirty="0"/>
              <a:t>1</a:t>
            </a:r>
            <a:r>
              <a:rPr lang="en-US" sz="1600" dirty="0"/>
              <a:t> = (12.5, “cat”, true).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93A58B-E593-5799-AAA9-B2510B98FE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BF310-9759-1C07-A377-4A0DFE63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38</a:t>
            </a:fld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94505BC-D3B6-6EDA-5A72-D7CCED351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15507"/>
            <a:ext cx="9974063" cy="864096"/>
          </a:xfrm>
          <a:prstGeom prst="rect">
            <a:avLst/>
          </a:prstGeom>
          <a:solidFill>
            <a:srgbClr val="198CFF">
              <a:lumMod val="60000"/>
              <a:lumOff val="40000"/>
            </a:srgbClr>
          </a:solidFill>
          <a:ln w="28575" cmpd="dbl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0034EEF8-3A25-FC9D-123D-9BA4644D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1917"/>
            <a:ext cx="10989816" cy="1325563"/>
          </a:xfrm>
        </p:spPr>
        <p:txBody>
          <a:bodyPr/>
          <a:lstStyle/>
          <a:p>
            <a:r>
              <a:rPr lang="en-US" dirty="0"/>
              <a:t>Classical Supervised Learning in Practice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224DAE89-2C82-12B1-8635-661466D796EC}"/>
              </a:ext>
            </a:extLst>
          </p:cNvPr>
          <p:cNvSpPr txBox="1">
            <a:spLocks/>
          </p:cNvSpPr>
          <p:nvPr/>
        </p:nvSpPr>
        <p:spPr>
          <a:xfrm>
            <a:off x="838200" y="1406770"/>
            <a:ext cx="10515600" cy="46731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/>
              <a:t>Can be seen as </a:t>
            </a:r>
            <a:r>
              <a:rPr lang="en-US" b="1"/>
              <a:t>searching </a:t>
            </a:r>
            <a:r>
              <a:rPr lang="en-US"/>
              <a:t>for an approximation to unknown function y = </a:t>
            </a:r>
            <a:r>
              <a:rPr lang="en-US" b="1" i="1"/>
              <a:t>f(x) </a:t>
            </a:r>
            <a:r>
              <a:rPr lang="en-US"/>
              <a:t>given N examples of </a:t>
            </a:r>
            <a:r>
              <a:rPr lang="en-US" b="1"/>
              <a:t>x</a:t>
            </a:r>
            <a:r>
              <a:rPr lang="en-US"/>
              <a:t> and y: (</a:t>
            </a:r>
            <a:r>
              <a:rPr lang="en-US" b="1"/>
              <a:t>x</a:t>
            </a:r>
            <a:r>
              <a:rPr lang="en-US" baseline="-25000"/>
              <a:t>1</a:t>
            </a:r>
            <a:r>
              <a:rPr lang="en-US"/>
              <a:t>,y</a:t>
            </a:r>
            <a:r>
              <a:rPr lang="en-US" baseline="-25000"/>
              <a:t>1</a:t>
            </a:r>
            <a:r>
              <a:rPr lang="en-US"/>
              <a:t>), … ,(</a:t>
            </a:r>
            <a:r>
              <a:rPr lang="en-US" b="1"/>
              <a:t>x</a:t>
            </a:r>
            <a:r>
              <a:rPr lang="en-US" baseline="-25000"/>
              <a:t>n</a:t>
            </a:r>
            <a:r>
              <a:rPr lang="en-US"/>
              <a:t>,y</a:t>
            </a:r>
            <a:r>
              <a:rPr lang="en-US" baseline="-25000"/>
              <a:t>n</a:t>
            </a:r>
            <a:r>
              <a:rPr lang="en-US"/>
              <a:t>)</a:t>
            </a:r>
          </a:p>
          <a:p>
            <a:pPr>
              <a:spcBef>
                <a:spcPts val="300"/>
              </a:spcBef>
              <a:buFont typeface="Wingdings" panose="05000000000000000000" pitchFamily="2" charset="2"/>
              <a:buNone/>
            </a:pPr>
            <a:endParaRPr lang="en-US"/>
          </a:p>
          <a:p>
            <a:pPr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/>
              <a:t>Want the algorithm to </a:t>
            </a:r>
            <a:r>
              <a:rPr lang="en-US" b="1"/>
              <a:t>generalize</a:t>
            </a:r>
            <a:r>
              <a:rPr lang="en-US"/>
              <a:t> from </a:t>
            </a:r>
            <a:r>
              <a:rPr lang="en-US" b="1"/>
              <a:t>training </a:t>
            </a:r>
            <a:r>
              <a:rPr lang="en-US"/>
              <a:t>examples to new inputs </a:t>
            </a:r>
            <a:r>
              <a:rPr lang="en-US" b="1"/>
              <a:t>x’, </a:t>
            </a:r>
            <a:r>
              <a:rPr lang="en-US"/>
              <a:t>so that y’=f(</a:t>
            </a:r>
            <a:r>
              <a:rPr lang="en-US" b="1"/>
              <a:t>x’</a:t>
            </a:r>
            <a:r>
              <a:rPr lang="en-US"/>
              <a:t>) is “close” to the correct answer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/>
              <a:t>An </a:t>
            </a:r>
            <a:r>
              <a:rPr lang="en-US" b="1"/>
              <a:t>input “feature” vector x</a:t>
            </a:r>
            <a:r>
              <a:rPr lang="en-US" b="1" baseline="-25000"/>
              <a:t>i</a:t>
            </a:r>
            <a:r>
              <a:rPr lang="en-US"/>
              <a:t> of examples is constructed by </a:t>
            </a:r>
            <a:r>
              <a:rPr lang="en-US" b="1"/>
              <a:t>mathematically encoding </a:t>
            </a:r>
            <a:r>
              <a:rPr lang="en-US"/>
              <a:t>relevant problem data</a:t>
            </a:r>
          </a:p>
          <a:p>
            <a:pPr lvl="1">
              <a:spcBef>
                <a:spcPts val="300"/>
              </a:spcBef>
            </a:pPr>
            <a:r>
              <a:rPr lang="en-US" sz="2000"/>
              <a:t>Examples of such (</a:t>
            </a:r>
            <a:r>
              <a:rPr lang="en-US" sz="2000" b="1"/>
              <a:t>x</a:t>
            </a:r>
            <a:r>
              <a:rPr lang="en-US" sz="2000" b="1" baseline="-25000"/>
              <a:t>i</a:t>
            </a:r>
            <a:r>
              <a:rPr lang="en-US" sz="2000"/>
              <a:t>, y</a:t>
            </a:r>
            <a:r>
              <a:rPr lang="en-US" sz="2000" baseline="-25000"/>
              <a:t>i</a:t>
            </a:r>
            <a:r>
              <a:rPr lang="en-US" sz="2000"/>
              <a:t>) make up the </a:t>
            </a:r>
            <a:r>
              <a:rPr lang="en-US" sz="2000" b="1"/>
              <a:t>training set</a:t>
            </a:r>
            <a:endParaRPr lang="en-US" sz="2000"/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/>
              <a:t>A </a:t>
            </a:r>
            <a:r>
              <a:rPr lang="en-US" i="1"/>
              <a:t>model (or hypothesis) </a:t>
            </a:r>
            <a:r>
              <a:rPr lang="en-US"/>
              <a:t>for </a:t>
            </a:r>
            <a:r>
              <a:rPr lang="en-US" i="1"/>
              <a:t>f(x)</a:t>
            </a:r>
            <a:r>
              <a:rPr lang="en-US"/>
              <a:t> is selected with some parameters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/>
              <a:t>A </a:t>
            </a:r>
            <a:r>
              <a:rPr lang="en-US" i="1"/>
              <a:t>loss </a:t>
            </a:r>
            <a:r>
              <a:rPr lang="en-US"/>
              <a:t>function is selected that defines “closeness” to correct answers</a:t>
            </a:r>
          </a:p>
          <a:p>
            <a:pPr marL="457200" indent="-457200">
              <a:spcBef>
                <a:spcPts val="300"/>
              </a:spcBef>
              <a:buFont typeface="+mj-lt"/>
              <a:buAutoNum type="arabicPeriod"/>
            </a:pPr>
            <a:r>
              <a:rPr lang="en-US"/>
              <a:t>The model is </a:t>
            </a:r>
            <a:r>
              <a:rPr lang="en-US" b="1"/>
              <a:t>trained </a:t>
            </a:r>
            <a:r>
              <a:rPr lang="en-US"/>
              <a:t>on the examples by searching for its </a:t>
            </a:r>
            <a:r>
              <a:rPr lang="en-US" b="1"/>
              <a:t>parameters</a:t>
            </a:r>
            <a:r>
              <a:rPr lang="en-US"/>
              <a:t> that minimize loss on the training set (i.e. are “close” to unknown </a:t>
            </a:r>
            <a:r>
              <a:rPr lang="en-US" i="1"/>
              <a:t>f(x)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4712D-60E5-C94C-CB31-C11736B4DBD8}"/>
              </a:ext>
            </a:extLst>
          </p:cNvPr>
          <p:cNvSpPr txBox="1">
            <a:spLocks/>
          </p:cNvSpPr>
          <p:nvPr/>
        </p:nvSpPr>
        <p:spPr>
          <a:xfrm>
            <a:off x="10812263" y="0"/>
            <a:ext cx="432000" cy="360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914400" rtl="0" eaLnBrk="0" latinLnBrk="0" hangingPunct="0"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5386F842-BE24-4B73-BD30-82A73F4F9896}" type="slidenum">
              <a:rPr lang="sv-SE" altLang="en-US" sz="1200" smtClean="0"/>
              <a:pPr eaLnBrk="1" hangingPunct="1"/>
              <a:t>38</a:t>
            </a:fld>
            <a:endParaRPr lang="sv-SE" altLang="en-US" sz="1200"/>
          </a:p>
        </p:txBody>
      </p:sp>
      <p:sp>
        <p:nvSpPr>
          <p:cNvPr id="10" name="Curved Left Arrow 1">
            <a:extLst>
              <a:ext uri="{FF2B5EF4-FFF2-40B4-BE49-F238E27FC236}">
                <a16:creationId xmlns:a16="http://schemas.microsoft.com/office/drawing/2014/main" id="{E5CB56FC-123F-EFCA-63CC-C4E7B5341577}"/>
              </a:ext>
            </a:extLst>
          </p:cNvPr>
          <p:cNvSpPr/>
          <p:nvPr/>
        </p:nvSpPr>
        <p:spPr bwMode="auto">
          <a:xfrm rot="10800000">
            <a:off x="242317" y="3363057"/>
            <a:ext cx="504825" cy="2171700"/>
          </a:xfrm>
          <a:prstGeom prst="curvedLeftArrow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1022350" indent="-350838">
              <a:defRPr/>
            </a:pPr>
            <a:endParaRPr lang="sv-S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6607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C2AD3-CA71-1258-C539-58B560FB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39</a:t>
            </a:fld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CA3339A-36F7-BCE3-D28E-BD6D1D8F9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2" y="1441758"/>
            <a:ext cx="8218931" cy="585420"/>
          </a:xfrm>
          <a:prstGeom prst="rect">
            <a:avLst/>
          </a:prstGeom>
          <a:solidFill>
            <a:srgbClr val="198CFF">
              <a:lumMod val="60000"/>
              <a:lumOff val="40000"/>
            </a:srgbClr>
          </a:solidFill>
          <a:ln w="28575" cmpd="dbl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ABD46616-3254-04B3-DD3E-54287220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17" y="-8387"/>
            <a:ext cx="10989816" cy="1325563"/>
          </a:xfrm>
        </p:spPr>
        <p:txBody>
          <a:bodyPr/>
          <a:lstStyle/>
          <a:p>
            <a:r>
              <a:rPr lang="en-US" dirty="0"/>
              <a:t>Feature Vector Construction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E738ADE8-FA0F-2549-E413-37E878AB8462}"/>
              </a:ext>
            </a:extLst>
          </p:cNvPr>
          <p:cNvSpPr txBox="1">
            <a:spLocks/>
          </p:cNvSpPr>
          <p:nvPr/>
        </p:nvSpPr>
        <p:spPr>
          <a:xfrm>
            <a:off x="897089" y="1517223"/>
            <a:ext cx="10515600" cy="46863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Want to learn </a:t>
            </a:r>
            <a:r>
              <a:rPr lang="en-US" b="1" i="1" dirty="0"/>
              <a:t>f(x) = </a:t>
            </a:r>
            <a:r>
              <a:rPr lang="en-US" i="1" dirty="0"/>
              <a:t>y</a:t>
            </a:r>
            <a:r>
              <a:rPr lang="en-US" b="1" i="1" dirty="0"/>
              <a:t> </a:t>
            </a:r>
            <a:r>
              <a:rPr lang="en-US" dirty="0"/>
              <a:t>given N examples of </a:t>
            </a:r>
            <a:r>
              <a:rPr lang="en-US" b="1" dirty="0"/>
              <a:t>x</a:t>
            </a:r>
            <a:r>
              <a:rPr lang="en-US" dirty="0"/>
              <a:t> and y: (</a:t>
            </a:r>
            <a:r>
              <a:rPr lang="en-US" b="1" dirty="0"/>
              <a:t>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… ,(</a:t>
            </a:r>
            <a:r>
              <a:rPr lang="en-US" b="1" dirty="0" err="1"/>
              <a:t>x</a:t>
            </a:r>
            <a:r>
              <a:rPr lang="en-US" baseline="-25000" dirty="0" err="1"/>
              <a:t>n</a:t>
            </a:r>
            <a:r>
              <a:rPr lang="en-US" dirty="0" err="1"/>
              <a:t>,y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Most standard algorithms work on </a:t>
            </a:r>
            <a:r>
              <a:rPr lang="en-US" b="1" dirty="0"/>
              <a:t>real number variables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If inputs </a:t>
            </a:r>
            <a:r>
              <a:rPr lang="en-US" b="1" i="1" dirty="0"/>
              <a:t>x</a:t>
            </a:r>
            <a:r>
              <a:rPr lang="en-US" dirty="0"/>
              <a:t> or outputs y contain categorical values like “book” or “car”, we need to encode them with numbers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With only two classes we get y in {0,1}, called </a:t>
            </a:r>
            <a:r>
              <a:rPr lang="en-US" sz="2000" b="1" dirty="0"/>
              <a:t>binary classification 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Classification into multiple classes can be reduced to a sequence of binary one-vs-all classifiers</a:t>
            </a:r>
          </a:p>
          <a:p>
            <a:pPr>
              <a:spcBef>
                <a:spcPts val="600"/>
              </a:spcBef>
            </a:pPr>
            <a:r>
              <a:rPr lang="en-US" dirty="0"/>
              <a:t>The variables may also be structured as </a:t>
            </a:r>
            <a:r>
              <a:rPr lang="en-US" b="1" dirty="0"/>
              <a:t>text</a:t>
            </a:r>
            <a:r>
              <a:rPr lang="en-US" dirty="0"/>
              <a:t>, </a:t>
            </a:r>
            <a:r>
              <a:rPr lang="en-US" b="1" dirty="0"/>
              <a:t>audio</a:t>
            </a:r>
            <a:r>
              <a:rPr lang="en-US" dirty="0"/>
              <a:t>, </a:t>
            </a:r>
            <a:r>
              <a:rPr lang="en-US" b="1" dirty="0"/>
              <a:t>image</a:t>
            </a:r>
            <a:r>
              <a:rPr lang="en-US" dirty="0"/>
              <a:t> or </a:t>
            </a:r>
            <a:r>
              <a:rPr lang="en-US" b="1" dirty="0"/>
              <a:t>video</a:t>
            </a:r>
            <a:r>
              <a:rPr lang="en-US" dirty="0"/>
              <a:t> data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Finding a suitable feature representation </a:t>
            </a:r>
            <a:r>
              <a:rPr lang="en-US" b="1" dirty="0"/>
              <a:t>can be non-trivial</a:t>
            </a:r>
            <a:r>
              <a:rPr lang="en-US" dirty="0"/>
              <a:t>, but there are standard approaches for the common domains</a:t>
            </a:r>
          </a:p>
          <a:p>
            <a:pPr>
              <a:spcBef>
                <a:spcPts val="600"/>
              </a:spcBef>
            </a:pPr>
            <a:r>
              <a:rPr lang="en-US" dirty="0"/>
              <a:t>With sufficient data, features can also be learned (</a:t>
            </a:r>
            <a:r>
              <a:rPr lang="en-US" i="1" dirty="0"/>
              <a:t>deep learning,</a:t>
            </a:r>
            <a:r>
              <a:rPr lang="en-US" dirty="0"/>
              <a:t> later…)</a:t>
            </a:r>
          </a:p>
        </p:txBody>
      </p:sp>
    </p:spTree>
    <p:extLst>
      <p:ext uri="{BB962C8B-B14F-4D97-AF65-F5344CB8AC3E}">
        <p14:creationId xmlns:p14="http://schemas.microsoft.com/office/powerpoint/2010/main" val="9737876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ubrik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Why Machine Learning</a:t>
            </a:r>
          </a:p>
        </p:txBody>
      </p:sp>
      <p:sp>
        <p:nvSpPr>
          <p:cNvPr id="5125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66AB473C-3984-4DF6-B654-619D0C3737AB}" type="slidenum">
              <a:rPr lang="sv-SE" altLang="en-US" sz="1200">
                <a:solidFill>
                  <a:schemeClr val="bg2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4</a:t>
            </a:fld>
            <a:endParaRPr lang="sv-SE" altLang="en-US" sz="12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23" name="Platshållare för innehåll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Difficulty in</a:t>
            </a:r>
            <a:r>
              <a:rPr lang="en-US" b="1" dirty="0"/>
              <a:t> manually programming </a:t>
            </a:r>
            <a:r>
              <a:rPr lang="en-US" dirty="0"/>
              <a:t>agents for every possible situation</a:t>
            </a:r>
          </a:p>
          <a:p>
            <a:pPr>
              <a:spcBef>
                <a:spcPts val="600"/>
              </a:spcBef>
            </a:pPr>
            <a:r>
              <a:rPr lang="en-US" dirty="0"/>
              <a:t>The world is ever </a:t>
            </a:r>
            <a:r>
              <a:rPr lang="en-US" b="1" dirty="0"/>
              <a:t>changing</a:t>
            </a:r>
            <a:r>
              <a:rPr lang="en-US" dirty="0"/>
              <a:t>, if an agent cannot adapt, it will fail</a:t>
            </a:r>
          </a:p>
          <a:p>
            <a:pPr>
              <a:spcBef>
                <a:spcPts val="600"/>
              </a:spcBef>
            </a:pPr>
            <a:r>
              <a:rPr lang="en-US" dirty="0"/>
              <a:t>Many argue learning is required for Artificial </a:t>
            </a:r>
            <a:r>
              <a:rPr lang="en-US" b="1" dirty="0"/>
              <a:t>General </a:t>
            </a:r>
            <a:r>
              <a:rPr lang="en-US" dirty="0"/>
              <a:t>Intelligence (AGI)</a:t>
            </a:r>
          </a:p>
          <a:p>
            <a:pPr>
              <a:spcBef>
                <a:spcPts val="600"/>
              </a:spcBef>
            </a:pPr>
            <a:r>
              <a:rPr lang="en-US" dirty="0"/>
              <a:t>We are still far from human-level general learning ability…</a:t>
            </a:r>
          </a:p>
          <a:p>
            <a:pPr lvl="1">
              <a:spcBef>
                <a:spcPts val="600"/>
              </a:spcBef>
            </a:pPr>
            <a:r>
              <a:rPr lang="en-US" sz="1700"/>
              <a:t>…but the algorithms we have so far have shown themselves to be useful in a wide range of applications!</a:t>
            </a:r>
          </a:p>
          <a:p>
            <a:pPr lvl="1">
              <a:spcBef>
                <a:spcPts val="600"/>
              </a:spcBef>
            </a:pPr>
            <a:r>
              <a:rPr lang="en-US" sz="1700"/>
              <a:t>Using just data, recent “deep learning” approaches can come </a:t>
            </a:r>
            <a:r>
              <a:rPr lang="en-US" sz="1700" i="1"/>
              <a:t>near </a:t>
            </a:r>
            <a:r>
              <a:rPr lang="en-US" sz="1700"/>
              <a:t>human performance on many problems, but </a:t>
            </a:r>
            <a:r>
              <a:rPr lang="en-US" sz="1700" i="1"/>
              <a:t>near </a:t>
            </a:r>
            <a:r>
              <a:rPr lang="en-US" sz="1700"/>
              <a:t>may not always be sufficient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CFC10E-8A83-54ED-B740-021922F92C1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00434-6917-0107-51D5-B4910546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40</a:t>
            </a:fld>
            <a:endParaRPr lang="sv-SE" dirty="0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1E6C3598-BD84-3848-1C72-AD65F03F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Vector Example for Text - Bag of Words</a:t>
            </a:r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3571C533-70A5-0221-141A-4E2CDEFB1845}"/>
              </a:ext>
            </a:extLst>
          </p:cNvPr>
          <p:cNvSpPr txBox="1">
            <a:spLocks/>
          </p:cNvSpPr>
          <p:nvPr/>
        </p:nvSpPr>
        <p:spPr>
          <a:xfrm>
            <a:off x="838200" y="1402374"/>
            <a:ext cx="10515600" cy="4677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/>
              <a:t>One of the early successes of ML was </a:t>
            </a:r>
            <a:r>
              <a:rPr lang="en-US" b="1"/>
              <a:t>learning spam filters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/>
              <a:t>Spam classification example: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en-US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892CBD8-8FCF-27A7-4428-8D9BB726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82" y="2602292"/>
            <a:ext cx="2213260" cy="3281351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dist="35921" dir="3059995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E284A792-959F-D068-4898-98B1CCCFD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725" y="2321884"/>
            <a:ext cx="468153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sv-SE" dirty="0"/>
              <a:t>Each mail is an input, some mails are flagged as spam or not spam to create training examples.</a:t>
            </a:r>
          </a:p>
          <a:p>
            <a:pPr eaLnBrk="1" hangingPunct="1"/>
            <a:r>
              <a:rPr lang="sv-SE" b="1" dirty="0"/>
              <a:t>Bag of Words Feature Vector:</a:t>
            </a:r>
            <a:endParaRPr lang="sv-SE" dirty="0"/>
          </a:p>
          <a:p>
            <a:pPr eaLnBrk="1" hangingPunct="1"/>
            <a:r>
              <a:rPr lang="sv-SE" dirty="0"/>
              <a:t>Encode the existence of a fixed set of relevant </a:t>
            </a:r>
            <a:r>
              <a:rPr lang="sv-SE" b="1" dirty="0"/>
              <a:t>key words</a:t>
            </a:r>
            <a:r>
              <a:rPr lang="sv-SE" dirty="0"/>
              <a:t> in each mail as the </a:t>
            </a:r>
            <a:r>
              <a:rPr lang="sv-SE" b="1" u="sng" dirty="0"/>
              <a:t>feature vector</a:t>
            </a:r>
            <a:r>
              <a:rPr lang="sv-SE" u="sng" dirty="0"/>
              <a:t>.</a:t>
            </a:r>
          </a:p>
          <a:p>
            <a:pPr eaLnBrk="1" hangingPunct="1"/>
            <a:endParaRPr lang="sv-SE" dirty="0"/>
          </a:p>
          <a:p>
            <a:pPr eaLnBrk="1" hangingPunct="1"/>
            <a:endParaRPr lang="sv-SE" dirty="0"/>
          </a:p>
        </p:txBody>
      </p:sp>
      <p:sp>
        <p:nvSpPr>
          <p:cNvPr id="9" name="Right Arrow 3">
            <a:extLst>
              <a:ext uri="{FF2B5EF4-FFF2-40B4-BE49-F238E27FC236}">
                <a16:creationId xmlns:a16="http://schemas.microsoft.com/office/drawing/2014/main" id="{2099CACB-8C5C-93F2-3D44-6E7040E11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483" y="2671874"/>
            <a:ext cx="504825" cy="5762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0" name="Rektangel 8">
            <a:extLst>
              <a:ext uri="{FF2B5EF4-FFF2-40B4-BE49-F238E27FC236}">
                <a16:creationId xmlns:a16="http://schemas.microsoft.com/office/drawing/2014/main" id="{037D1666-7C38-1F82-7D47-870D473C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430" y="4363345"/>
            <a:ext cx="1327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sv-SE" b="1" dirty="0"/>
              <a:t>x</a:t>
            </a:r>
            <a:r>
              <a:rPr lang="sv-SE" b="1" baseline="-25000" dirty="0"/>
              <a:t>i</a:t>
            </a:r>
            <a:r>
              <a:rPr lang="sv-SE" b="1" dirty="0"/>
              <a:t> = </a:t>
            </a:r>
            <a:r>
              <a:rPr lang="sv-SE" dirty="0"/>
              <a:t>words</a:t>
            </a:r>
            <a:r>
              <a:rPr lang="sv-SE" baseline="-25000" dirty="0"/>
              <a:t>i</a:t>
            </a:r>
            <a:r>
              <a:rPr lang="sv-SE" b="1" dirty="0"/>
              <a:t> =</a:t>
            </a:r>
            <a:endParaRPr lang="en-US" dirty="0"/>
          </a:p>
        </p:txBody>
      </p:sp>
      <p:sp>
        <p:nvSpPr>
          <p:cNvPr id="11" name="Rektangel 8">
            <a:extLst>
              <a:ext uri="{FF2B5EF4-FFF2-40B4-BE49-F238E27FC236}">
                <a16:creationId xmlns:a16="http://schemas.microsoft.com/office/drawing/2014/main" id="{C8F726D8-5D82-96B8-2A2C-E8699ABCE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759" y="5469928"/>
            <a:ext cx="28167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sv-SE" dirty="0"/>
              <a:t>y</a:t>
            </a:r>
            <a:r>
              <a:rPr lang="sv-SE" baseline="-25000" dirty="0"/>
              <a:t>i</a:t>
            </a:r>
            <a:r>
              <a:rPr lang="sv-SE" dirty="0"/>
              <a:t> = 1 (spam) or 0 (not spam)</a:t>
            </a:r>
            <a:endParaRPr lang="en-US" dirty="0"/>
          </a:p>
        </p:txBody>
      </p:sp>
      <p:sp>
        <p:nvSpPr>
          <p:cNvPr id="12" name="Rektangel 8">
            <a:extLst>
              <a:ext uri="{FF2B5EF4-FFF2-40B4-BE49-F238E27FC236}">
                <a16:creationId xmlns:a16="http://schemas.microsoft.com/office/drawing/2014/main" id="{E054D9DC-DA46-CE67-6321-6AD4708B5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873" y="5786511"/>
            <a:ext cx="41120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sv-SE" dirty="0"/>
              <a:t>Simply learn f(x)=y using suitable </a:t>
            </a:r>
            <a:r>
              <a:rPr lang="sv-SE" u="sng" dirty="0"/>
              <a:t>classifier</a:t>
            </a:r>
            <a:r>
              <a:rPr lang="sv-SE" dirty="0"/>
              <a:t>!</a:t>
            </a:r>
            <a:endParaRPr lang="en-US" dirty="0"/>
          </a:p>
        </p:txBody>
      </p:sp>
      <p:graphicFrame>
        <p:nvGraphicFramePr>
          <p:cNvPr id="13" name="Tabell 6">
            <a:extLst>
              <a:ext uri="{FF2B5EF4-FFF2-40B4-BE49-F238E27FC236}">
                <a16:creationId xmlns:a16="http://schemas.microsoft.com/office/drawing/2014/main" id="{78384A1B-46D1-CEDC-FEB4-3407AF3D3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021175"/>
              </p:ext>
            </p:extLst>
          </p:nvPr>
        </p:nvGraphicFramePr>
        <p:xfrm>
          <a:off x="6568593" y="3698442"/>
          <a:ext cx="2160984" cy="1778000"/>
        </p:xfrm>
        <a:graphic>
          <a:graphicData uri="http://schemas.openxmlformats.org/drawingml/2006/table">
            <a:tbl>
              <a:tblPr firstRow="1" bandRow="1"/>
              <a:tblGrid>
                <a:gridCol w="150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Feature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Exists?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“Customer”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1 (Yes)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“Dollar”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0 (No)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“Fund”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0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“Accept”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1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“Bank”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0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….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…</a:t>
                      </a:r>
                    </a:p>
                  </a:txBody>
                  <a:tcPr marL="64063" marR="64063" marT="32041" marB="3204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8C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92915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D5807-53CB-5367-20A3-39299C30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41</a:t>
            </a:fld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7E7F7FD5-62C0-5D12-8890-9E8042386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24" y="1315947"/>
            <a:ext cx="10043639" cy="1275475"/>
          </a:xfrm>
          <a:prstGeom prst="rect">
            <a:avLst/>
          </a:prstGeom>
          <a:solidFill>
            <a:srgbClr val="198CFF">
              <a:lumMod val="60000"/>
              <a:lumOff val="40000"/>
            </a:srgbClr>
          </a:solidFill>
          <a:ln w="28575" cmpd="dbl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90C8A-ADEC-ABBA-333D-06D95730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44" y="2949523"/>
            <a:ext cx="4122783" cy="3092087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5B6E7E0-1A3E-D04F-BE24-07D4E4D4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-47970"/>
            <a:ext cx="1098981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Selecting Models: Linear </a:t>
            </a:r>
            <a:r>
              <a:rPr lang="en-US" sz="4000" b="1" u="sng" dirty="0"/>
              <a:t>Regression</a:t>
            </a:r>
            <a:r>
              <a:rPr lang="en-US" sz="4000" b="1" dirty="0"/>
              <a:t> Example</a:t>
            </a:r>
            <a:endParaRPr lang="en-US" sz="4000" dirty="0"/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023D02A8-F583-D9D1-0289-8B316DAB4900}"/>
              </a:ext>
            </a:extLst>
          </p:cNvPr>
          <p:cNvSpPr txBox="1">
            <a:spLocks/>
          </p:cNvSpPr>
          <p:nvPr/>
        </p:nvSpPr>
        <p:spPr>
          <a:xfrm>
            <a:off x="838200" y="1397978"/>
            <a:ext cx="10515600" cy="46819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/>
              <a:defRPr/>
            </a:pPr>
            <a:r>
              <a:rPr lang="en-US"/>
              <a:t>Construct a </a:t>
            </a:r>
            <a:r>
              <a:rPr lang="en-US" b="1"/>
              <a:t>feature vector x</a:t>
            </a:r>
            <a:r>
              <a:rPr lang="en-US" b="1" baseline="-25000"/>
              <a:t>i</a:t>
            </a:r>
            <a:r>
              <a:rPr lang="en-US"/>
              <a:t> to be used with examples of y</a:t>
            </a:r>
            <a:r>
              <a:rPr lang="en-US" baseline="-25000"/>
              <a:t>i</a:t>
            </a:r>
          </a:p>
          <a:p>
            <a:pPr marL="514350" indent="-514350">
              <a:buFont typeface="+mj-lt"/>
              <a:buAutoNum type="romanUcPeriod"/>
              <a:defRPr/>
            </a:pPr>
            <a:r>
              <a:rPr lang="en-US"/>
              <a:t>Select a model and </a:t>
            </a:r>
            <a:r>
              <a:rPr lang="en-US" b="1"/>
              <a:t>train</a:t>
            </a:r>
            <a:r>
              <a:rPr lang="en-US"/>
              <a:t> it on examples (search for a good approximation to the unknown function)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/>
              <a:t>Fictional example: Smartphone app that learns desired ring volume based on examples of volume and background noise level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/>
              <a:t>Feature vector </a:t>
            </a:r>
            <a:r>
              <a:rPr lang="en-US" b="1"/>
              <a:t>x</a:t>
            </a:r>
            <a:r>
              <a:rPr lang="en-US" b="1" baseline="-25000"/>
              <a:t>i</a:t>
            </a:r>
            <a:r>
              <a:rPr lang="en-US" b="1"/>
              <a:t> = </a:t>
            </a:r>
            <a:r>
              <a:rPr lang="en-US"/>
              <a:t>(Noise dB), y</a:t>
            </a:r>
            <a:r>
              <a:rPr lang="en-US" baseline="-25000"/>
              <a:t>i</a:t>
            </a:r>
            <a:r>
              <a:rPr lang="en-US"/>
              <a:t> = (Volume %</a:t>
            </a:r>
            <a:r>
              <a:rPr lang="en-US" b="1"/>
              <a:t>)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8AAE55-BFA0-E958-8B1F-6DF1F161518C}"/>
              </a:ext>
            </a:extLst>
          </p:cNvPr>
          <p:cNvCxnSpPr/>
          <p:nvPr/>
        </p:nvCxnSpPr>
        <p:spPr bwMode="auto">
          <a:xfrm flipV="1">
            <a:off x="7140135" y="3466636"/>
            <a:ext cx="2304256" cy="186084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8FB2EA-BFE7-442E-5B83-1CF6D72BE0C5}"/>
              </a:ext>
            </a:extLst>
          </p:cNvPr>
          <p:cNvSpPr txBox="1"/>
          <p:nvPr/>
        </p:nvSpPr>
        <p:spPr>
          <a:xfrm>
            <a:off x="1614198" y="3934921"/>
            <a:ext cx="41227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sv-SE" dirty="0">
                <a:latin typeface="Arial" charset="0"/>
              </a:rPr>
              <a:t>Select the familiy of </a:t>
            </a:r>
            <a:r>
              <a:rPr lang="sv-SE" b="1" dirty="0">
                <a:latin typeface="Arial" charset="0"/>
              </a:rPr>
              <a:t>linear </a:t>
            </a:r>
            <a:r>
              <a:rPr lang="sv-SE" dirty="0">
                <a:latin typeface="Arial" charset="0"/>
              </a:rPr>
              <a:t>functions:</a:t>
            </a:r>
            <a:br>
              <a:rPr lang="sv-SE" dirty="0">
                <a:latin typeface="Arial" charset="0"/>
              </a:rPr>
            </a:br>
            <a:endParaRPr lang="sv-SE" b="1" dirty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sv-SE" b="1" dirty="0">
                <a:latin typeface="Arial" charset="0"/>
              </a:rPr>
              <a:t>Train</a:t>
            </a:r>
            <a:r>
              <a:rPr lang="sv-SE" dirty="0">
                <a:latin typeface="Arial" charset="0"/>
              </a:rPr>
              <a:t> the algorithm by searching for a line that </a:t>
            </a:r>
            <a:r>
              <a:rPr lang="sv-SE" b="1" dirty="0">
                <a:latin typeface="Arial" charset="0"/>
              </a:rPr>
              <a:t>fits the data well</a:t>
            </a:r>
          </a:p>
          <a:p>
            <a:pPr>
              <a:defRPr/>
            </a:pPr>
            <a:endParaRPr lang="sv-SE" b="1" dirty="0">
              <a:latin typeface="Arial" charset="0"/>
            </a:endParaRPr>
          </a:p>
          <a:p>
            <a:pPr>
              <a:defRPr/>
            </a:pPr>
            <a:r>
              <a:rPr lang="sv-SE" dirty="0">
                <a:latin typeface="Arial" charset="0"/>
              </a:rPr>
              <a:t>…but how does ”training” really work?</a:t>
            </a:r>
            <a:endParaRPr lang="en-US" dirty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dirty="0">
              <a:latin typeface="Arial" charset="0"/>
            </a:endParaRPr>
          </a:p>
        </p:txBody>
      </p:sp>
      <p:pic>
        <p:nvPicPr>
          <p:cNvPr id="11" name="Picture 2" descr="http://latex.codecogs.com/png.latex?\LARGE%20\dpi%7b120%7d%20y_i=w_1%20\cdot%20x_i%20+%20w_0">
            <a:extLst>
              <a:ext uri="{FF2B5EF4-FFF2-40B4-BE49-F238E27FC236}">
                <a16:creationId xmlns:a16="http://schemas.microsoft.com/office/drawing/2014/main" id="{8E6595D9-DFEC-1286-9B57-030A339D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563" y="4289262"/>
            <a:ext cx="1851889" cy="21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6562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505C3-76A8-1419-D694-8E9342BB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42</a:t>
            </a:fld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0F78220-F7BD-69C0-E2FD-FF4428537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155" y="1402012"/>
            <a:ext cx="6970750" cy="416168"/>
          </a:xfrm>
          <a:prstGeom prst="rect">
            <a:avLst/>
          </a:prstGeom>
          <a:solidFill>
            <a:srgbClr val="198CFF">
              <a:lumMod val="60000"/>
              <a:lumOff val="40000"/>
            </a:srgbClr>
          </a:solidFill>
          <a:ln w="28575" cmpd="dbl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FE96C-8E21-97D3-4776-6F20B959C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97" y="3613439"/>
            <a:ext cx="3743274" cy="2807456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60D55CF5-EBE5-DE30-A899-93BAEB9B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-145215"/>
            <a:ext cx="10989816" cy="1325563"/>
          </a:xfrm>
        </p:spPr>
        <p:txBody>
          <a:bodyPr/>
          <a:lstStyle/>
          <a:p>
            <a:r>
              <a:rPr lang="en-US" dirty="0"/>
              <a:t>Training a Learning Algorithm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FA146A4B-4437-C9CA-A8B6-F4A32B868E9B}"/>
              </a:ext>
            </a:extLst>
          </p:cNvPr>
          <p:cNvSpPr txBox="1">
            <a:spLocks/>
          </p:cNvSpPr>
          <p:nvPr/>
        </p:nvSpPr>
        <p:spPr>
          <a:xfrm>
            <a:off x="838200" y="1825627"/>
            <a:ext cx="10515600" cy="19670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sv-SE" dirty="0" err="1"/>
              <a:t>Recap</a:t>
            </a:r>
            <a:r>
              <a:rPr lang="sv-SE" dirty="0"/>
              <a:t>: </a:t>
            </a:r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find</a:t>
            </a:r>
            <a:r>
              <a:rPr lang="sv-SE" dirty="0"/>
              <a:t> approximation </a:t>
            </a:r>
            <a:r>
              <a:rPr lang="sv-SE" i="1" dirty="0"/>
              <a:t>h</a:t>
            </a:r>
            <a:r>
              <a:rPr lang="sv-SE" dirty="0"/>
              <a:t>(x) to the </a:t>
            </a:r>
            <a:r>
              <a:rPr lang="sv-SE" dirty="0" err="1"/>
              <a:t>unknown</a:t>
            </a:r>
            <a:r>
              <a:rPr lang="sv-SE" dirty="0"/>
              <a:t> </a:t>
            </a:r>
            <a:r>
              <a:rPr lang="sv-SE" dirty="0" err="1"/>
              <a:t>function</a:t>
            </a:r>
            <a:r>
              <a:rPr lang="sv-SE" dirty="0"/>
              <a:t> f(x)</a:t>
            </a:r>
            <a:endParaRPr lang="sv-SE" b="1" dirty="0"/>
          </a:p>
          <a:p>
            <a:pPr>
              <a:spcBef>
                <a:spcPct val="0"/>
              </a:spcBef>
            </a:pPr>
            <a:r>
              <a:rPr lang="sv-SE" dirty="0"/>
              <a:t>As an </a:t>
            </a:r>
            <a:r>
              <a:rPr lang="sv-SE" dirty="0" err="1"/>
              <a:t>example</a:t>
            </a:r>
            <a:r>
              <a:rPr lang="sv-SE" dirty="0"/>
              <a:t>, </a:t>
            </a:r>
            <a:r>
              <a:rPr lang="sv-SE" dirty="0" err="1"/>
              <a:t>let</a:t>
            </a:r>
            <a:r>
              <a:rPr lang="sv-SE" dirty="0"/>
              <a:t> it to be the </a:t>
            </a:r>
            <a:r>
              <a:rPr lang="sv-SE" dirty="0" err="1"/>
              <a:t>family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b="1" dirty="0" err="1"/>
              <a:t>linear</a:t>
            </a:r>
            <a:r>
              <a:rPr lang="sv-SE" b="1" dirty="0"/>
              <a:t> </a:t>
            </a:r>
            <a:r>
              <a:rPr lang="sv-SE" dirty="0" err="1"/>
              <a:t>functions</a:t>
            </a:r>
            <a:r>
              <a:rPr lang="sv-SE" dirty="0"/>
              <a:t>:</a:t>
            </a:r>
          </a:p>
          <a:p>
            <a:pPr>
              <a:spcBef>
                <a:spcPct val="0"/>
              </a:spcBef>
            </a:pPr>
            <a:endParaRPr lang="sv-SE" dirty="0"/>
          </a:p>
          <a:p>
            <a:pPr>
              <a:spcBef>
                <a:spcPct val="0"/>
              </a:spcBef>
            </a:pPr>
            <a:r>
              <a:rPr lang="sv-SE" dirty="0"/>
              <a:t>The </a:t>
            </a:r>
            <a:r>
              <a:rPr lang="sv-SE" dirty="0" err="1"/>
              <a:t>model</a:t>
            </a:r>
            <a:r>
              <a:rPr lang="sv-SE" dirty="0"/>
              <a:t>            has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b="1" dirty="0"/>
              <a:t>parameters:                          </a:t>
            </a:r>
            <a:r>
              <a:rPr lang="sv-SE" dirty="0"/>
              <a:t>(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slope</a:t>
            </a:r>
            <a:r>
              <a:rPr lang="sv-SE" dirty="0"/>
              <a:t> and offset)</a:t>
            </a:r>
          </a:p>
          <a:p>
            <a:pPr>
              <a:spcBef>
                <a:spcPct val="0"/>
              </a:spcBef>
            </a:pPr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find</a:t>
            </a:r>
            <a:r>
              <a:rPr lang="sv-SE" dirty="0"/>
              <a:t> parameters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result</a:t>
            </a:r>
            <a:r>
              <a:rPr lang="sv-SE" dirty="0"/>
              <a:t> in a </a:t>
            </a:r>
            <a:r>
              <a:rPr lang="sv-SE" b="1" dirty="0" err="1"/>
              <a:t>good</a:t>
            </a:r>
            <a:r>
              <a:rPr lang="sv-SE" b="1" dirty="0"/>
              <a:t> </a:t>
            </a:r>
            <a:r>
              <a:rPr lang="sv-SE" dirty="0"/>
              <a:t>approximation h?</a:t>
            </a:r>
            <a:endParaRPr lang="en-US" dirty="0"/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603AAEB5-4FEE-2038-B604-E41F21F33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63681" y="5017167"/>
            <a:ext cx="2880593" cy="827882"/>
          </a:xfrm>
          <a:prstGeom prst="lin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" name="Picture 2" descr="http://latex.codecogs.com/png.latex?\LARGE%20\dpi%7b120%7d%20y_i=w_1%20\cdot%20x_i%20+%20w_0">
            <a:extLst>
              <a:ext uri="{FF2B5EF4-FFF2-40B4-BE49-F238E27FC236}">
                <a16:creationId xmlns:a16="http://schemas.microsoft.com/office/drawing/2014/main" id="{C69E0B90-2E20-524F-FA23-D77E9E5E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2638123"/>
            <a:ext cx="18954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http://latex.codecogs.com/png.latex?\large%20\dpi%7b120%7d%20\mathbf%7bw%7d%20=%20(w_1,%20w_0)">
            <a:extLst>
              <a:ext uri="{FF2B5EF4-FFF2-40B4-BE49-F238E27FC236}">
                <a16:creationId xmlns:a16="http://schemas.microsoft.com/office/drawing/2014/main" id="{A9F1A026-708B-A48F-2EB5-954F3CD9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08" y="3075583"/>
            <a:ext cx="1238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56FC73-9001-2D14-4E6D-E07A7FEB96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63681" y="3828715"/>
            <a:ext cx="1152401" cy="1764716"/>
          </a:xfrm>
          <a:prstGeom prst="line">
            <a:avLst/>
          </a:prstGeom>
          <a:noFill/>
          <a:ln w="254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D80F6EF1-0EED-1595-FC12-9BEA19747B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63681" y="4800547"/>
            <a:ext cx="2880593" cy="720"/>
          </a:xfrm>
          <a:prstGeom prst="line">
            <a:avLst/>
          </a:prstGeom>
          <a:noFill/>
          <a:ln w="254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D9236D-CD59-07D7-B0A9-A31C9C1B9B97}"/>
              </a:ext>
            </a:extLst>
          </p:cNvPr>
          <p:cNvSpPr txBox="1"/>
          <p:nvPr/>
        </p:nvSpPr>
        <p:spPr>
          <a:xfrm>
            <a:off x="6299030" y="4343724"/>
            <a:ext cx="165571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sv-SE" dirty="0"/>
              <a:t>Three poor linear hypotheses</a:t>
            </a:r>
            <a:endParaRPr lang="en-US" dirty="0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2DC0256-0B20-2DF8-AF7E-E41BE85AA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030" y="1396248"/>
            <a:ext cx="73970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dirty="0">
                <a:latin typeface="+mn-lt"/>
              </a:rPr>
              <a:t>Feature vector </a:t>
            </a:r>
            <a:r>
              <a:rPr lang="en-US" sz="2000" b="1" dirty="0">
                <a:latin typeface="+mn-lt"/>
              </a:rPr>
              <a:t>x</a:t>
            </a:r>
            <a:r>
              <a:rPr lang="en-US" sz="2000" b="1" baseline="-25000" dirty="0">
                <a:latin typeface="+mn-lt"/>
              </a:rPr>
              <a:t>i</a:t>
            </a:r>
            <a:r>
              <a:rPr lang="en-US" sz="2000" b="1" dirty="0">
                <a:latin typeface="+mn-lt"/>
              </a:rPr>
              <a:t> = </a:t>
            </a:r>
            <a:r>
              <a:rPr lang="en-US" sz="2000" dirty="0">
                <a:latin typeface="+mn-lt"/>
              </a:rPr>
              <a:t>(Noise in dB), outputs </a:t>
            </a:r>
            <a:r>
              <a:rPr lang="en-US" sz="2000" dirty="0" err="1">
                <a:latin typeface="+mn-lt"/>
              </a:rPr>
              <a:t>y</a:t>
            </a:r>
            <a:r>
              <a:rPr lang="en-US" sz="2000" baseline="-25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 = (Volume %)</a:t>
            </a:r>
          </a:p>
          <a:p>
            <a:pPr eaLnBrk="1" hangingPunct="1"/>
            <a:endParaRPr lang="en-US" sz="2000" dirty="0">
              <a:latin typeface="+mn-lt"/>
            </a:endParaRPr>
          </a:p>
        </p:txBody>
      </p:sp>
      <p:pic>
        <p:nvPicPr>
          <p:cNvPr id="16" name="Picture 8" descr="http://latex.codecogs.com/png.latex?\large%20\dpi%7b120%7d%20h_\mathbf%7bw%7d(x)">
            <a:extLst>
              <a:ext uri="{FF2B5EF4-FFF2-40B4-BE49-F238E27FC236}">
                <a16:creationId xmlns:a16="http://schemas.microsoft.com/office/drawing/2014/main" id="{C02173E1-D315-9BE0-67C0-2BE4DD9F1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532" y="3043839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09357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AD4DF8-F518-0870-4FFA-4CB94C59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43</a:t>
            </a:fld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1EAC53A4-6DF1-C8DC-E4FF-AC5FBFD2D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63" y="1497359"/>
            <a:ext cx="8540175" cy="414967"/>
          </a:xfrm>
          <a:prstGeom prst="rect">
            <a:avLst/>
          </a:prstGeom>
          <a:solidFill>
            <a:srgbClr val="198CFF">
              <a:lumMod val="60000"/>
              <a:lumOff val="40000"/>
            </a:srgbClr>
          </a:solidFill>
          <a:ln w="28575" cmpd="dbl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D88677C6-4443-CE5F-FA30-0BE659C70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54" y="27254"/>
            <a:ext cx="1098981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Training a Learning Algorithm – Loss Functions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BEB0753C-42DE-EB75-3FE1-A7599F26AE57}"/>
              </a:ext>
            </a:extLst>
          </p:cNvPr>
          <p:cNvSpPr txBox="1">
            <a:spLocks/>
          </p:cNvSpPr>
          <p:nvPr/>
        </p:nvSpPr>
        <p:spPr>
          <a:xfrm>
            <a:off x="838200" y="1481504"/>
            <a:ext cx="10515600" cy="45984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  <a:defRPr/>
            </a:pPr>
            <a:r>
              <a:rPr lang="en-GB" dirty="0"/>
              <a:t>How do we find parameters </a:t>
            </a:r>
            <a:r>
              <a:rPr lang="en-GB" b="1" dirty="0"/>
              <a:t>w</a:t>
            </a:r>
            <a:r>
              <a:rPr lang="en-GB" dirty="0"/>
              <a:t> that result in a </a:t>
            </a:r>
            <a:r>
              <a:rPr lang="en-GB" b="1" dirty="0"/>
              <a:t>good </a:t>
            </a:r>
            <a:r>
              <a:rPr lang="en-GB" dirty="0"/>
              <a:t>approximation           ?</a:t>
            </a:r>
          </a:p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  <a:defRPr/>
            </a:pPr>
            <a:endParaRPr lang="en-GB" dirty="0"/>
          </a:p>
          <a:p>
            <a:pPr>
              <a:spcBef>
                <a:spcPts val="300"/>
              </a:spcBef>
              <a:defRPr/>
            </a:pPr>
            <a:r>
              <a:rPr lang="en-GB" dirty="0"/>
              <a:t>Need a performance metric for function approximations of unknown </a:t>
            </a:r>
            <a:r>
              <a:rPr lang="en-GB" i="1" dirty="0"/>
              <a:t>f(x)</a:t>
            </a:r>
          </a:p>
          <a:p>
            <a:pPr lvl="1">
              <a:spcBef>
                <a:spcPts val="300"/>
              </a:spcBef>
              <a:defRPr/>
            </a:pPr>
            <a:r>
              <a:rPr lang="en-GB" sz="2000" b="1" dirty="0"/>
              <a:t>Loss functions</a:t>
            </a:r>
          </a:p>
          <a:p>
            <a:pPr lvl="1">
              <a:spcBef>
                <a:spcPts val="300"/>
              </a:spcBef>
              <a:defRPr/>
            </a:pPr>
            <a:endParaRPr lang="en-GB" sz="2000" dirty="0"/>
          </a:p>
          <a:p>
            <a:pPr>
              <a:spcBef>
                <a:spcPts val="300"/>
              </a:spcBef>
              <a:defRPr/>
            </a:pPr>
            <a:r>
              <a:rPr lang="en-GB" dirty="0"/>
              <a:t>Minimize deviation against the N example data points from </a:t>
            </a:r>
            <a:r>
              <a:rPr lang="en-GB" i="1" dirty="0"/>
              <a:t>f(x)</a:t>
            </a:r>
          </a:p>
          <a:p>
            <a:pPr lvl="1">
              <a:spcBef>
                <a:spcPts val="300"/>
              </a:spcBef>
              <a:defRPr/>
            </a:pPr>
            <a:r>
              <a:rPr lang="en-GB" sz="2000" dirty="0"/>
              <a:t>For </a:t>
            </a:r>
            <a:r>
              <a:rPr lang="en-GB" sz="2000" b="1" dirty="0"/>
              <a:t>regression</a:t>
            </a:r>
            <a:r>
              <a:rPr lang="en-GB" sz="2000" dirty="0"/>
              <a:t> one common choice is a </a:t>
            </a:r>
            <a:r>
              <a:rPr lang="en-GB" sz="2000" b="1" dirty="0"/>
              <a:t>sum square loss </a:t>
            </a:r>
            <a:r>
              <a:rPr lang="en-GB" sz="2000" dirty="0"/>
              <a:t>function:</a:t>
            </a:r>
          </a:p>
          <a:p>
            <a:pPr lvl="1">
              <a:spcBef>
                <a:spcPts val="300"/>
              </a:spcBef>
              <a:defRPr/>
            </a:pPr>
            <a:endParaRPr lang="en-GB" sz="2000" dirty="0"/>
          </a:p>
          <a:p>
            <a:pPr lvl="1">
              <a:spcBef>
                <a:spcPts val="300"/>
              </a:spcBef>
              <a:defRPr/>
            </a:pPr>
            <a:endParaRPr lang="en-GB" sz="2000" dirty="0"/>
          </a:p>
          <a:p>
            <a:pPr>
              <a:spcBef>
                <a:spcPts val="300"/>
              </a:spcBef>
              <a:defRPr/>
            </a:pPr>
            <a:r>
              <a:rPr lang="en-GB" dirty="0"/>
              <a:t>Why square loss? Negative difference is as bad as positive</a:t>
            </a:r>
          </a:p>
          <a:p>
            <a:pPr>
              <a:spcBef>
                <a:spcPts val="300"/>
              </a:spcBef>
              <a:defRPr/>
            </a:pPr>
            <a:r>
              <a:rPr lang="en-GB" dirty="0"/>
              <a:t>Search in continuous domains like </a:t>
            </a:r>
            <a:r>
              <a:rPr lang="en-GB" b="1" dirty="0"/>
              <a:t>w</a:t>
            </a:r>
            <a:r>
              <a:rPr lang="en-GB" dirty="0"/>
              <a:t> is known as </a:t>
            </a:r>
            <a:r>
              <a:rPr lang="en-GB" b="1" dirty="0"/>
              <a:t>optimization </a:t>
            </a:r>
          </a:p>
          <a:p>
            <a:pPr lvl="1">
              <a:spcBef>
                <a:spcPts val="300"/>
              </a:spcBef>
              <a:defRPr/>
            </a:pPr>
            <a:r>
              <a:rPr lang="en-GB" sz="2000" dirty="0"/>
              <a:t>(if unfamiliar, see Ch4.2 Local Search in Continuous Spaces in course book AI: A Modern Approach)</a:t>
            </a:r>
          </a:p>
          <a:p>
            <a:pPr>
              <a:spcBef>
                <a:spcPts val="300"/>
              </a:spcBef>
              <a:defRPr/>
            </a:pPr>
            <a:endParaRPr lang="en-GB" b="1" dirty="0"/>
          </a:p>
        </p:txBody>
      </p:sp>
      <p:pic>
        <p:nvPicPr>
          <p:cNvPr id="8" name="Picture 2" descr="http://latex.codecogs.com/png.latex?\large%20\dpi%7b120%7d%20L(f(x),h_\mathbf%7bw%7d(x))">
            <a:extLst>
              <a:ext uri="{FF2B5EF4-FFF2-40B4-BE49-F238E27FC236}">
                <a16:creationId xmlns:a16="http://schemas.microsoft.com/office/drawing/2014/main" id="{79ABF399-8AB0-0E43-C5F2-CE3CCA5B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709" y="2876142"/>
            <a:ext cx="1400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latex.codecogs.com/png.latex?\large%20\dpi%7b120%7d%20L(f(x),h_\mathbf%7bw%7d(x))%20=%20(f(x)-h_\mathbf%7bw%7d(x))%5e2%20=%20\sum_%7bi=1%7d%5eN(y_i-h_\mathbf%7bw%7d(x_i))%5e2">
            <a:extLst>
              <a:ext uri="{FF2B5EF4-FFF2-40B4-BE49-F238E27FC236}">
                <a16:creationId xmlns:a16="http://schemas.microsoft.com/office/drawing/2014/main" id="{F754FC73-1E9B-ADA9-03CC-EEC80EA6D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97" y="4362410"/>
            <a:ext cx="52197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http://latex.codecogs.com/png.latex?\large%20\dpi%7b120%7d%20h_\mathbf%7bw%7d(x)">
            <a:extLst>
              <a:ext uri="{FF2B5EF4-FFF2-40B4-BE49-F238E27FC236}">
                <a16:creationId xmlns:a16="http://schemas.microsoft.com/office/drawing/2014/main" id="{8A053381-FE7D-6C53-8556-ECA47F6C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119" y="1590542"/>
            <a:ext cx="533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74494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FEA7E-B380-A4E2-05F7-DE917E60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44</a:t>
            </a:fld>
            <a:endParaRPr lang="sv-SE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86F3FDB-4413-1261-53BD-A6DCE25C0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862" y="3136779"/>
            <a:ext cx="7489825" cy="3273425"/>
          </a:xfrm>
          <a:prstGeom prst="rect">
            <a:avLst/>
          </a:prstGeom>
          <a:solidFill>
            <a:schemeClr val="bg2"/>
          </a:solidFill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D52B3031-628C-B4F3-94F1-78EB0412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Training a Learning Algorithm – Optimization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DBE93133-3494-EC1C-ADE5-7FAADB890CC1}"/>
              </a:ext>
            </a:extLst>
          </p:cNvPr>
          <p:cNvSpPr txBox="1">
            <a:spLocks/>
          </p:cNvSpPr>
          <p:nvPr/>
        </p:nvSpPr>
        <p:spPr>
          <a:xfrm>
            <a:off x="838200" y="1433146"/>
            <a:ext cx="10515600" cy="4646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sv-SE"/>
              <a:t>How do we find parameters </a:t>
            </a:r>
            <a:r>
              <a:rPr lang="sv-SE" b="1"/>
              <a:t>w</a:t>
            </a:r>
            <a:r>
              <a:rPr lang="sv-SE"/>
              <a:t> that minimize the loss?</a:t>
            </a:r>
          </a:p>
          <a:p>
            <a:pPr>
              <a:spcBef>
                <a:spcPct val="0"/>
              </a:spcBef>
              <a:spcAft>
                <a:spcPts val="600"/>
              </a:spcAft>
              <a:defRPr/>
            </a:pPr>
            <a:r>
              <a:rPr lang="sv-SE"/>
              <a:t>Optimization approaches iteratively move in the </a:t>
            </a:r>
            <a:r>
              <a:rPr lang="sv-SE" b="1"/>
              <a:t>direction that decreases </a:t>
            </a:r>
            <a:r>
              <a:rPr lang="sv-SE"/>
              <a:t>the loss function </a:t>
            </a:r>
            <a:r>
              <a:rPr lang="sv-SE" i="1"/>
              <a:t>L(w)</a:t>
            </a:r>
          </a:p>
          <a:p>
            <a:pPr>
              <a:spcBef>
                <a:spcPct val="0"/>
              </a:spcBef>
              <a:spcAft>
                <a:spcPts val="600"/>
              </a:spcAft>
              <a:defRPr/>
            </a:pPr>
            <a:r>
              <a:rPr lang="sv-SE"/>
              <a:t>Simple and popular approach: </a:t>
            </a:r>
            <a:r>
              <a:rPr lang="sv-SE" b="1"/>
              <a:t>gradient descent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sv-SE"/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sv-SE"/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sv-SE"/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80C0D-5DE1-71CE-A119-10554E777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426" y="3324550"/>
            <a:ext cx="4545012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http://latex.codecogs.com/png.latex?\large%20\dpi%7b120%7d%20w_j">
            <a:extLst>
              <a:ext uri="{FF2B5EF4-FFF2-40B4-BE49-F238E27FC236}">
                <a16:creationId xmlns:a16="http://schemas.microsoft.com/office/drawing/2014/main" id="{FC8B9355-93A7-6E4E-4AA7-A6A01E8CA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349" y="3755904"/>
            <a:ext cx="2286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http://latex.codecogs.com/png.latex?\large%20\dpi%7b120%7d%20w_j=w_j-\alpha%20\frac%7b\partial%7d%7b\partial%20w_j%7d%20L(\mathbf%7bw%7d)">
            <a:extLst>
              <a:ext uri="{FF2B5EF4-FFF2-40B4-BE49-F238E27FC236}">
                <a16:creationId xmlns:a16="http://schemas.microsoft.com/office/drawing/2014/main" id="{7CE90CE1-260B-8837-9445-6FF25DAA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87" y="4116266"/>
            <a:ext cx="2105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http://latex.codecogs.com/png.latex?\large%20\dpi%7b120%7d%20Gradient%20=%20(\frac%7b\partial%7d%7b\partial%20w_0%7dL(\mathbf%7bw%7d),\frac%7b\partial%7d%7b\partial%20w_1%7dL(\mathbf%7bw%7d))">
            <a:extLst>
              <a:ext uri="{FF2B5EF4-FFF2-40B4-BE49-F238E27FC236}">
                <a16:creationId xmlns:a16="http://schemas.microsoft.com/office/drawing/2014/main" id="{99690732-3F1D-5540-BA49-D9C6B86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87" y="5762528"/>
            <a:ext cx="33051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B1C278-E933-F9C2-D9C4-B77CF5577408}"/>
              </a:ext>
            </a:extLst>
          </p:cNvPr>
          <p:cNvSpPr txBox="1"/>
          <p:nvPr/>
        </p:nvSpPr>
        <p:spPr>
          <a:xfrm>
            <a:off x="6444318" y="3404567"/>
            <a:ext cx="2699792" cy="584775"/>
          </a:xfrm>
          <a:prstGeom prst="rect">
            <a:avLst/>
          </a:prstGeom>
          <a:gradFill rotWithShape="1">
            <a:gsLst>
              <a:gs pos="0">
                <a:srgbClr val="ABC5FF">
                  <a:tint val="50000"/>
                  <a:satMod val="300000"/>
                </a:srgbClr>
              </a:gs>
              <a:gs pos="35000">
                <a:srgbClr val="ABC5FF">
                  <a:tint val="37000"/>
                  <a:satMod val="300000"/>
                </a:srgbClr>
              </a:gs>
              <a:gs pos="100000">
                <a:srgbClr val="ABC5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BC5F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Negative gradient points down in loss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CEE45-DF00-F5D0-AB5C-BDD73AD0E48B}"/>
              </a:ext>
            </a:extLst>
          </p:cNvPr>
          <p:cNvSpPr txBox="1"/>
          <p:nvPr/>
        </p:nvSpPr>
        <p:spPr>
          <a:xfrm>
            <a:off x="3030107" y="4931803"/>
            <a:ext cx="2210072" cy="338554"/>
          </a:xfrm>
          <a:prstGeom prst="rect">
            <a:avLst/>
          </a:prstGeom>
          <a:gradFill rotWithShape="1">
            <a:gsLst>
              <a:gs pos="0">
                <a:srgbClr val="ABC5FF">
                  <a:tint val="50000"/>
                  <a:satMod val="300000"/>
                </a:srgbClr>
              </a:gs>
              <a:gs pos="35000">
                <a:srgbClr val="ABC5FF">
                  <a:tint val="37000"/>
                  <a:satMod val="300000"/>
                </a:srgbClr>
              </a:gs>
              <a:gs pos="100000">
                <a:srgbClr val="ABC5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BC5F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Step size (learning rate)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F98429-C65E-64E1-A887-297A467A4391}"/>
              </a:ext>
            </a:extLst>
          </p:cNvPr>
          <p:cNvCxnSpPr/>
          <p:nvPr/>
        </p:nvCxnSpPr>
        <p:spPr bwMode="auto">
          <a:xfrm>
            <a:off x="6876366" y="4188646"/>
            <a:ext cx="72008" cy="288032"/>
          </a:xfrm>
          <a:prstGeom prst="straightConnector1">
            <a:avLst/>
          </a:prstGeom>
          <a:noFill/>
          <a:ln w="25400" cap="flat" cmpd="sng" algn="ctr">
            <a:solidFill>
              <a:srgbClr val="198CFF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D65AF0-8AF2-F634-F519-43DF8C213CD2}"/>
              </a:ext>
            </a:extLst>
          </p:cNvPr>
          <p:cNvCxnSpPr/>
          <p:nvPr/>
        </p:nvCxnSpPr>
        <p:spPr bwMode="auto">
          <a:xfrm>
            <a:off x="6943202" y="4476678"/>
            <a:ext cx="123986" cy="182513"/>
          </a:xfrm>
          <a:prstGeom prst="straightConnector1">
            <a:avLst/>
          </a:prstGeom>
          <a:noFill/>
          <a:ln w="25400" cap="flat" cmpd="sng" algn="ctr">
            <a:solidFill>
              <a:srgbClr val="198C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633CF5-5DA2-3E7B-D352-1977921BDB27}"/>
              </a:ext>
            </a:extLst>
          </p:cNvPr>
          <p:cNvCxnSpPr/>
          <p:nvPr/>
        </p:nvCxnSpPr>
        <p:spPr bwMode="auto">
          <a:xfrm>
            <a:off x="7067127" y="4654205"/>
            <a:ext cx="123986" cy="182513"/>
          </a:xfrm>
          <a:prstGeom prst="straightConnector1">
            <a:avLst/>
          </a:prstGeom>
          <a:noFill/>
          <a:ln w="25400" cap="flat" cmpd="sng" algn="ctr">
            <a:solidFill>
              <a:srgbClr val="198C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E8144E-2E30-DC14-4599-27FA103BDB13}"/>
              </a:ext>
            </a:extLst>
          </p:cNvPr>
          <p:cNvCxnSpPr>
            <a:stCxn id="12" idx="1"/>
          </p:cNvCxnSpPr>
          <p:nvPr/>
        </p:nvCxnSpPr>
        <p:spPr bwMode="auto">
          <a:xfrm flipH="1">
            <a:off x="4926147" y="3696955"/>
            <a:ext cx="1518171" cy="419311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3A2689-4356-3DCD-781F-E2325654F502}"/>
              </a:ext>
            </a:extLst>
          </p:cNvPr>
          <p:cNvCxnSpPr/>
          <p:nvPr/>
        </p:nvCxnSpPr>
        <p:spPr bwMode="auto">
          <a:xfrm flipH="1">
            <a:off x="7178933" y="3989342"/>
            <a:ext cx="225698" cy="436438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F47058-A5FC-8620-73F6-B2EB083D1DAE}"/>
              </a:ext>
            </a:extLst>
          </p:cNvPr>
          <p:cNvCxnSpPr>
            <a:stCxn id="13" idx="0"/>
          </p:cNvCxnSpPr>
          <p:nvPr/>
        </p:nvCxnSpPr>
        <p:spPr bwMode="auto">
          <a:xfrm flipV="1">
            <a:off x="4135143" y="4548091"/>
            <a:ext cx="0" cy="383712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lg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099987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5FE66-C1CC-FC0A-38F8-DBBD1CCC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45</a:t>
            </a:fld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9F03EEC-D534-942B-492C-3D520E1A1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18" y="1468452"/>
            <a:ext cx="9872586" cy="1144119"/>
          </a:xfrm>
          <a:prstGeom prst="rect">
            <a:avLst/>
          </a:prstGeom>
          <a:solidFill>
            <a:srgbClr val="198CFF">
              <a:lumMod val="60000"/>
              <a:lumOff val="40000"/>
            </a:srgbClr>
          </a:solidFill>
          <a:ln w="28575" cmpd="dbl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22350" marR="0" lvl="0" indent="-350838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8CFF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BE441-E3E9-744F-BA17-A4699444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95" y="3592071"/>
            <a:ext cx="3785980" cy="2839486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3F2949BA-E1A7-934A-04E9-3A9313C9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54" y="0"/>
            <a:ext cx="1098981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What about categorical outputs (</a:t>
            </a:r>
            <a:r>
              <a:rPr lang="en-US" sz="3600" u="sng" dirty="0"/>
              <a:t>classification</a:t>
            </a:r>
            <a:r>
              <a:rPr lang="en-US" sz="3600" dirty="0"/>
              <a:t>)?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29436659-6BA2-BCDF-EBB7-7C12943DC7EE}"/>
              </a:ext>
            </a:extLst>
          </p:cNvPr>
          <p:cNvSpPr txBox="1">
            <a:spLocks/>
          </p:cNvSpPr>
          <p:nvPr/>
        </p:nvSpPr>
        <p:spPr>
          <a:xfrm>
            <a:off x="838200" y="1429303"/>
            <a:ext cx="10515600" cy="255989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/>
              <a:defRPr/>
            </a:pPr>
            <a:r>
              <a:rPr lang="en-US"/>
              <a:t>Construct a </a:t>
            </a:r>
            <a:r>
              <a:rPr lang="en-US" b="1"/>
              <a:t>feature vector x</a:t>
            </a:r>
            <a:r>
              <a:rPr lang="en-US" b="1" baseline="-25000"/>
              <a:t>i</a:t>
            </a:r>
            <a:r>
              <a:rPr lang="en-US"/>
              <a:t> to be used with examples of y</a:t>
            </a:r>
            <a:r>
              <a:rPr lang="en-US" baseline="-25000"/>
              <a:t>i</a:t>
            </a:r>
          </a:p>
          <a:p>
            <a:pPr marL="514350" indent="-514350">
              <a:buFont typeface="+mj-lt"/>
              <a:buAutoNum type="romanUcPeriod"/>
              <a:defRPr/>
            </a:pPr>
            <a:r>
              <a:rPr lang="en-US"/>
              <a:t>Select a model and </a:t>
            </a:r>
            <a:r>
              <a:rPr lang="en-US" b="1"/>
              <a:t>train</a:t>
            </a:r>
            <a:r>
              <a:rPr lang="en-US"/>
              <a:t> it on examples (search for a good approximation to the unknown function)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/>
              <a:t>Fictional example: Smartphone app that learns if silent mode should be on/off at different levels of </a:t>
            </a:r>
            <a:r>
              <a:rPr lang="en-US" b="1"/>
              <a:t>background noise </a:t>
            </a:r>
            <a:r>
              <a:rPr lang="en-US"/>
              <a:t>and </a:t>
            </a:r>
            <a:r>
              <a:rPr lang="en-US" b="1"/>
              <a:t>light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/>
              <a:t>Feature vector </a:t>
            </a:r>
            <a:r>
              <a:rPr lang="en-US" b="1"/>
              <a:t>x</a:t>
            </a:r>
            <a:r>
              <a:rPr lang="en-US" b="1" baseline="-25000"/>
              <a:t>i</a:t>
            </a:r>
            <a:r>
              <a:rPr lang="en-US" b="1"/>
              <a:t> = (Noise, Light level)</a:t>
            </a:r>
            <a:r>
              <a:rPr lang="en-US"/>
              <a:t>, y</a:t>
            </a:r>
            <a:r>
              <a:rPr lang="en-US" baseline="-25000"/>
              <a:t>i</a:t>
            </a:r>
            <a:r>
              <a:rPr lang="en-US"/>
              <a:t> = {“silent on”, “silent off”}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481F2C-9539-E827-EB4D-5AF9B591340F}"/>
              </a:ext>
            </a:extLst>
          </p:cNvPr>
          <p:cNvCxnSpPr/>
          <p:nvPr/>
        </p:nvCxnSpPr>
        <p:spPr bwMode="auto">
          <a:xfrm>
            <a:off x="6660213" y="5196385"/>
            <a:ext cx="1944216" cy="875133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6">
            <a:extLst>
              <a:ext uri="{FF2B5EF4-FFF2-40B4-BE49-F238E27FC236}">
                <a16:creationId xmlns:a16="http://schemas.microsoft.com/office/drawing/2014/main" id="{EED162B3-2A1F-CAB3-8B1C-549A475FC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044" y="3825879"/>
            <a:ext cx="4893851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sv-SE" sz="1800" dirty="0"/>
              <a:t>Again, can select the familiy of </a:t>
            </a:r>
            <a:r>
              <a:rPr lang="sv-SE" sz="1800" b="1" dirty="0"/>
              <a:t>linear </a:t>
            </a:r>
            <a:r>
              <a:rPr lang="sv-SE" sz="1800" dirty="0"/>
              <a:t>functions. However, now outputs y have to be </a:t>
            </a:r>
            <a:r>
              <a:rPr lang="sv-SE" sz="1800" b="1" dirty="0"/>
              <a:t>transformed </a:t>
            </a:r>
            <a:r>
              <a:rPr lang="sv-SE" sz="1800" dirty="0"/>
              <a:t>to the interval [0,1]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sv-SE" sz="1800" dirty="0"/>
              <a:t>Can classify new inputs according to how close output is to 0 or 1.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sv-SE" sz="1800" dirty="0"/>
              <a:t>For linear models, the decision boundary will still be a straight line.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174448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4F2C1-5EF4-9ECF-928E-B2752B52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46</a:t>
            </a:fld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EFA4F629-0117-CEA9-FC7B-7B50F4250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847" y="4480608"/>
            <a:ext cx="4642313" cy="2269581"/>
          </a:xfrm>
          <a:prstGeom prst="rect">
            <a:avLst/>
          </a:prstGeom>
          <a:solidFill>
            <a:srgbClr val="FFC000"/>
          </a:solidFill>
          <a:ln w="28575" cmpd="sng" algn="ctr">
            <a:solidFill>
              <a:srgbClr val="FFC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E60C68-574D-A393-1156-7265871E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00" y="0"/>
            <a:ext cx="10989816" cy="1325563"/>
          </a:xfrm>
        </p:spPr>
        <p:txBody>
          <a:bodyPr/>
          <a:lstStyle/>
          <a:p>
            <a:r>
              <a:rPr lang="en-US" dirty="0"/>
              <a:t>Classifier Training – Loss Functions II</a:t>
            </a:r>
            <a:endParaRPr lang="sv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5163A1-FBB3-08ED-BBAE-EE81FC95D9FC}"/>
              </a:ext>
            </a:extLst>
          </p:cNvPr>
          <p:cNvSpPr txBox="1">
            <a:spLocks/>
          </p:cNvSpPr>
          <p:nvPr/>
        </p:nvSpPr>
        <p:spPr>
          <a:xfrm>
            <a:off x="838200" y="1414059"/>
            <a:ext cx="10515600" cy="30861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How to transform standard models to classification?</a:t>
            </a:r>
          </a:p>
          <a:p>
            <a:pPr lvl="1"/>
            <a:r>
              <a:rPr lang="sv-SE" sz="2000"/>
              <a:t>Squared error does not make sense when target output discrete set {0,1}</a:t>
            </a:r>
          </a:p>
          <a:p>
            <a:r>
              <a:rPr lang="sv-SE"/>
              <a:t>Could use custom loss functions for classification</a:t>
            </a:r>
          </a:p>
          <a:p>
            <a:pPr lvl="1"/>
            <a:r>
              <a:rPr lang="sv-SE" sz="2000"/>
              <a:t>Minimize number of missclassifications (unsmooth w.r.t. parameter changes)</a:t>
            </a:r>
          </a:p>
          <a:p>
            <a:pPr lvl="1"/>
            <a:r>
              <a:rPr lang="sv-SE" sz="2000"/>
              <a:t>Maximize information gain (used in decision trees, see book)</a:t>
            </a:r>
          </a:p>
          <a:p>
            <a:pPr lvl="1"/>
            <a:r>
              <a:rPr lang="sv-SE" sz="2000" b="1"/>
              <a:t>However</a:t>
            </a:r>
            <a:r>
              <a:rPr lang="sv-SE" sz="2000"/>
              <a:t>, requires specialized parameter search methods</a:t>
            </a:r>
          </a:p>
          <a:p>
            <a:r>
              <a:rPr lang="sv-SE"/>
              <a:t>Instead: Make outputs </a:t>
            </a:r>
            <a:r>
              <a:rPr lang="sv-SE" b="1"/>
              <a:t>probabilities [0,1] </a:t>
            </a:r>
            <a:r>
              <a:rPr lang="sv-SE"/>
              <a:t>by </a:t>
            </a:r>
            <a:br>
              <a:rPr lang="sv-SE"/>
            </a:br>
            <a:r>
              <a:rPr lang="sv-SE" b="1"/>
              <a:t>squashing </a:t>
            </a:r>
            <a:r>
              <a:rPr lang="sv-SE"/>
              <a:t>predicted </a:t>
            </a:r>
            <a:r>
              <a:rPr lang="sv-SE" b="1"/>
              <a:t>numeric outputs </a:t>
            </a:r>
            <a:r>
              <a:rPr lang="sv-SE"/>
              <a:t>via sigmoid (”S”)</a:t>
            </a:r>
          </a:p>
          <a:p>
            <a:pPr lvl="1"/>
            <a:endParaRPr lang="sv-SE" sz="20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A5C9B8F-4975-0559-7336-B7E1A288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31585" y="3781176"/>
            <a:ext cx="2332682" cy="234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DB0EBE-2BFA-47DF-6E0F-5C4931F6EF1A}"/>
              </a:ext>
            </a:extLst>
          </p:cNvPr>
          <p:cNvSpPr txBox="1"/>
          <p:nvPr/>
        </p:nvSpPr>
        <p:spPr>
          <a:xfrm>
            <a:off x="2046013" y="4441865"/>
            <a:ext cx="4642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Sigmoid functions </a:t>
            </a:r>
            <a:r>
              <a:rPr lang="en-GB" dirty="0">
                <a:latin typeface="+mj-lt"/>
              </a:rPr>
              <a:t>allow us to do use </a:t>
            </a:r>
            <a:r>
              <a:rPr lang="en-GB" b="1" dirty="0">
                <a:latin typeface="+mj-lt"/>
              </a:rPr>
              <a:t>any </a:t>
            </a:r>
            <a:r>
              <a:rPr lang="en-GB" dirty="0">
                <a:latin typeface="+mj-lt"/>
              </a:rPr>
              <a:t>regression model with binary classification by def. </a:t>
            </a:r>
            <a:r>
              <a:rPr lang="en-GB" dirty="0" err="1"/>
              <a:t>Pr</a:t>
            </a:r>
            <a:r>
              <a:rPr lang="en-GB" dirty="0"/>
              <a:t>(y=”1”|X) = g(model(x))</a:t>
            </a: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Where g is </a:t>
            </a:r>
            <a:r>
              <a:rPr lang="en-GB" b="1" dirty="0">
                <a:latin typeface="+mj-lt"/>
              </a:rPr>
              <a:t>”logistic” sigmoid </a:t>
            </a:r>
            <a:r>
              <a:rPr lang="en-GB" dirty="0">
                <a:latin typeface="+mj-lt"/>
              </a:rPr>
              <a:t>:</a:t>
            </a: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For &gt;2 classes, </a:t>
            </a:r>
            <a:r>
              <a:rPr lang="en-GB" dirty="0"/>
              <a:t>use </a:t>
            </a:r>
            <a:r>
              <a:rPr lang="en-GB" b="1" dirty="0"/>
              <a:t>soft-max</a:t>
            </a:r>
            <a:r>
              <a:rPr lang="en-GB" dirty="0"/>
              <a:t> (see book)</a:t>
            </a:r>
          </a:p>
        </p:txBody>
      </p:sp>
      <p:pic>
        <p:nvPicPr>
          <p:cNvPr id="10" name="Picture 6" descr="http://latex.codecogs.com/png.latex?\large%20\dpi%7b120%7d%20g(x)%20=%20\frac%7b1%7d%7b1+e%5e%7b-x%7d%7d">
            <a:extLst>
              <a:ext uri="{FF2B5EF4-FFF2-40B4-BE49-F238E27FC236}">
                <a16:creationId xmlns:a16="http://schemas.microsoft.com/office/drawing/2014/main" id="{FC2A9513-0CE7-02BB-086B-88A3BF3B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222" y="5815720"/>
            <a:ext cx="14478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64740-426F-0C71-0EF2-A0A12C90AADA}"/>
              </a:ext>
            </a:extLst>
          </p:cNvPr>
          <p:cNvCxnSpPr/>
          <p:nvPr/>
        </p:nvCxnSpPr>
        <p:spPr bwMode="auto">
          <a:xfrm>
            <a:off x="8504186" y="4952161"/>
            <a:ext cx="2332682" cy="0"/>
          </a:xfrm>
          <a:prstGeom prst="line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A29585-4567-BE2C-AC26-54EB04220963}"/>
              </a:ext>
            </a:extLst>
          </p:cNvPr>
          <p:cNvSpPr txBox="1"/>
          <p:nvPr/>
        </p:nvSpPr>
        <p:spPr>
          <a:xfrm>
            <a:off x="10161171" y="4350834"/>
            <a:ext cx="151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Classify as ”1”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C986D-9C7F-8101-EA85-C2CC2D73ECF0}"/>
              </a:ext>
            </a:extLst>
          </p:cNvPr>
          <p:cNvSpPr txBox="1"/>
          <p:nvPr/>
        </p:nvSpPr>
        <p:spPr>
          <a:xfrm>
            <a:off x="10161171" y="5204569"/>
            <a:ext cx="151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Classify as ”0”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5A0A15-8252-E8BD-DCF6-E8189C2FE287}"/>
              </a:ext>
            </a:extLst>
          </p:cNvPr>
          <p:cNvCxnSpPr/>
          <p:nvPr/>
        </p:nvCxnSpPr>
        <p:spPr bwMode="auto">
          <a:xfrm>
            <a:off x="8360170" y="6301456"/>
            <a:ext cx="2332682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7CF31F-DDA5-F3C0-ECE0-73F07724D7AB}"/>
              </a:ext>
            </a:extLst>
          </p:cNvPr>
          <p:cNvSpPr txBox="1"/>
          <p:nvPr/>
        </p:nvSpPr>
        <p:spPr>
          <a:xfrm>
            <a:off x="8151607" y="6255672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-∞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5C8C3-D182-5629-4831-47F0CC4FBEDE}"/>
              </a:ext>
            </a:extLst>
          </p:cNvPr>
          <p:cNvSpPr txBox="1"/>
          <p:nvPr/>
        </p:nvSpPr>
        <p:spPr>
          <a:xfrm>
            <a:off x="10427136" y="6271659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240192469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C41338-3507-86E4-7E0D-2910A950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47</a:t>
            </a:fld>
            <a:endParaRPr lang="sv-SE" dirty="0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AC26B200-8700-3F28-09A4-84F1971F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90" y="-16156"/>
            <a:ext cx="10989816" cy="1325563"/>
          </a:xfrm>
        </p:spPr>
        <p:txBody>
          <a:bodyPr/>
          <a:lstStyle/>
          <a:p>
            <a:r>
              <a:rPr lang="en-US" dirty="0"/>
              <a:t>Training a Learning Algorithm – Limitations</a:t>
            </a:r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D10F93D3-F1A5-4E53-1B2C-EE1753504315}"/>
              </a:ext>
            </a:extLst>
          </p:cNvPr>
          <p:cNvSpPr txBox="1">
            <a:spLocks/>
          </p:cNvSpPr>
          <p:nvPr/>
        </p:nvSpPr>
        <p:spPr>
          <a:xfrm>
            <a:off x="838200" y="1366577"/>
            <a:ext cx="10515600" cy="27101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sv-SE" b="1" dirty="0"/>
              <a:t>Limitations</a:t>
            </a:r>
            <a:r>
              <a:rPr lang="sv-SE" dirty="0"/>
              <a:t> </a:t>
            </a:r>
          </a:p>
          <a:p>
            <a:pPr>
              <a:defRPr/>
            </a:pPr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optimization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loss is </a:t>
            </a:r>
            <a:r>
              <a:rPr lang="sv-SE" dirty="0" err="1"/>
              <a:t>greedy</a:t>
            </a:r>
            <a:r>
              <a:rPr lang="sv-SE" dirty="0"/>
              <a:t> – Gets stuck in </a:t>
            </a:r>
            <a:r>
              <a:rPr lang="sv-SE" i="1" dirty="0" err="1"/>
              <a:t>local</a:t>
            </a:r>
            <a:r>
              <a:rPr lang="sv-SE" i="1" dirty="0"/>
              <a:t> </a:t>
            </a:r>
            <a:r>
              <a:rPr lang="sv-SE" dirty="0"/>
              <a:t>minima </a:t>
            </a:r>
            <a:r>
              <a:rPr lang="sv-SE" dirty="0" err="1"/>
              <a:t>unless</a:t>
            </a:r>
            <a:r>
              <a:rPr lang="sv-SE" dirty="0"/>
              <a:t> the loss </a:t>
            </a:r>
            <a:r>
              <a:rPr lang="sv-SE" dirty="0" err="1"/>
              <a:t>function</a:t>
            </a:r>
            <a:r>
              <a:rPr lang="sv-SE" dirty="0"/>
              <a:t> is </a:t>
            </a:r>
            <a:r>
              <a:rPr lang="sv-SE" b="1" dirty="0" err="1"/>
              <a:t>convex</a:t>
            </a:r>
            <a:r>
              <a:rPr lang="sv-SE" dirty="0"/>
              <a:t> w.r.t. </a:t>
            </a:r>
            <a:r>
              <a:rPr lang="sv-SE" b="1" dirty="0"/>
              <a:t>w</a:t>
            </a:r>
            <a:r>
              <a:rPr lang="sv-SE" dirty="0"/>
              <a:t>, i.e. </a:t>
            </a:r>
            <a:r>
              <a:rPr lang="sv-SE" dirty="0" err="1"/>
              <a:t>there</a:t>
            </a:r>
            <a:r>
              <a:rPr lang="sv-SE" dirty="0"/>
              <a:t> is </a:t>
            </a:r>
            <a:r>
              <a:rPr lang="sv-SE" b="1" dirty="0" err="1"/>
              <a:t>only</a:t>
            </a:r>
            <a:r>
              <a:rPr lang="sv-SE" b="1" dirty="0"/>
              <a:t> </a:t>
            </a:r>
            <a:r>
              <a:rPr lang="sv-SE" b="1" dirty="0" err="1"/>
              <a:t>one</a:t>
            </a:r>
            <a:r>
              <a:rPr lang="sv-SE" b="1" dirty="0"/>
              <a:t> minima</a:t>
            </a:r>
            <a:r>
              <a:rPr lang="sv-SE" dirty="0"/>
              <a:t>.</a:t>
            </a:r>
          </a:p>
          <a:p>
            <a:pPr>
              <a:defRPr/>
            </a:pPr>
            <a:r>
              <a:rPr lang="sv-SE" b="1" dirty="0" err="1"/>
              <a:t>Linear</a:t>
            </a:r>
            <a:r>
              <a:rPr lang="sv-SE" b="1" dirty="0"/>
              <a:t> </a:t>
            </a:r>
            <a:r>
              <a:rPr lang="sv-SE" b="1" dirty="0" err="1"/>
              <a:t>models</a:t>
            </a:r>
            <a:r>
              <a:rPr lang="sv-SE" b="1" dirty="0"/>
              <a:t> </a:t>
            </a:r>
            <a:r>
              <a:rPr lang="sv-SE" b="1" dirty="0" err="1"/>
              <a:t>are</a:t>
            </a:r>
            <a:r>
              <a:rPr lang="sv-SE" b="1" dirty="0"/>
              <a:t> </a:t>
            </a:r>
            <a:r>
              <a:rPr lang="sv-SE" b="1" dirty="0" err="1"/>
              <a:t>convex</a:t>
            </a:r>
            <a:r>
              <a:rPr lang="sv-SE" dirty="0"/>
              <a:t>, </a:t>
            </a:r>
            <a:r>
              <a:rPr lang="sv-SE" dirty="0" err="1"/>
              <a:t>however</a:t>
            </a:r>
            <a:r>
              <a:rPr lang="sv-SE" dirty="0"/>
              <a:t>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advanced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b="1" dirty="0" err="1"/>
              <a:t>vulnerable</a:t>
            </a:r>
            <a:r>
              <a:rPr lang="sv-SE" b="1" dirty="0"/>
              <a:t> </a:t>
            </a:r>
            <a:r>
              <a:rPr lang="sv-SE" dirty="0"/>
              <a:t>to </a:t>
            </a:r>
            <a:r>
              <a:rPr lang="sv-SE" dirty="0" err="1"/>
              <a:t>getting</a:t>
            </a:r>
            <a:r>
              <a:rPr lang="sv-SE" dirty="0"/>
              <a:t> stuck in </a:t>
            </a:r>
            <a:r>
              <a:rPr lang="sv-SE" dirty="0" err="1"/>
              <a:t>local</a:t>
            </a:r>
            <a:r>
              <a:rPr lang="sv-SE" dirty="0"/>
              <a:t> minima.</a:t>
            </a:r>
          </a:p>
          <a:p>
            <a:pPr>
              <a:defRPr/>
            </a:pPr>
            <a:r>
              <a:rPr lang="sv-SE" dirty="0"/>
              <a:t>Care </a:t>
            </a:r>
            <a:r>
              <a:rPr lang="sv-SE" dirty="0" err="1"/>
              <a:t>should</a:t>
            </a:r>
            <a:r>
              <a:rPr lang="sv-SE" dirty="0"/>
              <a:t> be taken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training</a:t>
            </a:r>
            <a:r>
              <a:rPr lang="sv-SE" dirty="0"/>
              <a:t> </a:t>
            </a:r>
            <a:r>
              <a:rPr lang="sv-SE" dirty="0" err="1"/>
              <a:t>such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by </a:t>
            </a:r>
            <a:r>
              <a:rPr lang="sv-SE" dirty="0" err="1"/>
              <a:t>using</a:t>
            </a:r>
            <a:r>
              <a:rPr lang="sv-SE" dirty="0"/>
              <a:t> for </a:t>
            </a:r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b="1" dirty="0" err="1"/>
              <a:t>random</a:t>
            </a:r>
            <a:r>
              <a:rPr lang="sv-SE" b="1" dirty="0"/>
              <a:t> restarts</a:t>
            </a:r>
            <a:r>
              <a:rPr lang="sv-SE" dirty="0"/>
              <a:t> and </a:t>
            </a:r>
            <a:r>
              <a:rPr lang="sv-SE" dirty="0" err="1"/>
              <a:t>picking</a:t>
            </a:r>
            <a:r>
              <a:rPr lang="sv-SE" dirty="0"/>
              <a:t> the </a:t>
            </a:r>
            <a:r>
              <a:rPr lang="sv-SE" dirty="0" err="1"/>
              <a:t>least</a:t>
            </a:r>
            <a:r>
              <a:rPr lang="sv-SE" dirty="0"/>
              <a:t> bad minima.</a:t>
            </a:r>
          </a:p>
        </p:txBody>
      </p:sp>
      <p:sp>
        <p:nvSpPr>
          <p:cNvPr id="7" name="Frihandsfigur 4">
            <a:extLst>
              <a:ext uri="{FF2B5EF4-FFF2-40B4-BE49-F238E27FC236}">
                <a16:creationId xmlns:a16="http://schemas.microsoft.com/office/drawing/2014/main" id="{FC4CA1FD-DDCE-A4F4-525B-0A8A1756EEAA}"/>
              </a:ext>
            </a:extLst>
          </p:cNvPr>
          <p:cNvSpPr>
            <a:spLocks/>
          </p:cNvSpPr>
          <p:nvPr/>
        </p:nvSpPr>
        <p:spPr bwMode="auto">
          <a:xfrm rot="10800000">
            <a:off x="3138339" y="4191038"/>
            <a:ext cx="2597150" cy="1554163"/>
          </a:xfrm>
          <a:custGeom>
            <a:avLst/>
            <a:gdLst>
              <a:gd name="T0" fmla="*/ 0 w 2597285"/>
              <a:gd name="T1" fmla="*/ 1572901 h 1553183"/>
              <a:gd name="T2" fmla="*/ 894023 w 2597285"/>
              <a:gd name="T3" fmla="*/ 95229 h 1553183"/>
              <a:gd name="T4" fmla="*/ 1593686 w 2597285"/>
              <a:gd name="T5" fmla="*/ 1001535 h 1553183"/>
              <a:gd name="T6" fmla="*/ 2060125 w 2597285"/>
              <a:gd name="T7" fmla="*/ 834065 h 1553183"/>
              <a:gd name="T8" fmla="*/ 2594592 w 2597285"/>
              <a:gd name="T9" fmla="*/ 1572901 h 15531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97285"/>
              <a:gd name="T16" fmla="*/ 0 h 1553183"/>
              <a:gd name="T17" fmla="*/ 2597285 w 2597285"/>
              <a:gd name="T18" fmla="*/ 1553183 h 155318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97285" h="1553183">
                <a:moveTo>
                  <a:pt x="0" y="1553183"/>
                </a:moveTo>
                <a:cubicBezTo>
                  <a:pt x="314528" y="870625"/>
                  <a:pt x="629056" y="188068"/>
                  <a:pt x="894945" y="94034"/>
                </a:cubicBezTo>
                <a:cubicBezTo>
                  <a:pt x="1160834" y="0"/>
                  <a:pt x="1400783" y="867383"/>
                  <a:pt x="1595336" y="988979"/>
                </a:cubicBezTo>
                <a:cubicBezTo>
                  <a:pt x="1789889" y="1110575"/>
                  <a:pt x="1895273" y="729574"/>
                  <a:pt x="2062264" y="823608"/>
                </a:cubicBezTo>
                <a:cubicBezTo>
                  <a:pt x="2229255" y="917642"/>
                  <a:pt x="2503251" y="1428345"/>
                  <a:pt x="2597285" y="1553183"/>
                </a:cubicBez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sv-SE"/>
          </a:p>
        </p:txBody>
      </p:sp>
      <p:cxnSp>
        <p:nvCxnSpPr>
          <p:cNvPr id="8" name="Rak pil 6">
            <a:extLst>
              <a:ext uri="{FF2B5EF4-FFF2-40B4-BE49-F238E27FC236}">
                <a16:creationId xmlns:a16="http://schemas.microsoft.com/office/drawing/2014/main" id="{F3049154-4D23-E9A1-49F2-B96B2DB475C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215333" y="4377568"/>
            <a:ext cx="431800" cy="2873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" name="Rak pil 7">
            <a:extLst>
              <a:ext uri="{FF2B5EF4-FFF2-40B4-BE49-F238E27FC236}">
                <a16:creationId xmlns:a16="http://schemas.microsoft.com/office/drawing/2014/main" id="{7D527641-3107-7B2E-9F54-AB7EC2CC67A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259114" y="5060987"/>
            <a:ext cx="431800" cy="2159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" name="Rak pil 8">
            <a:extLst>
              <a:ext uri="{FF2B5EF4-FFF2-40B4-BE49-F238E27FC236}">
                <a16:creationId xmlns:a16="http://schemas.microsoft.com/office/drawing/2014/main" id="{714CCFD2-E4DA-69A3-C3C7-F598059DF7F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979839" y="4845087"/>
            <a:ext cx="503238" cy="2873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Rak pil 11">
            <a:extLst>
              <a:ext uri="{FF2B5EF4-FFF2-40B4-BE49-F238E27FC236}">
                <a16:creationId xmlns:a16="http://schemas.microsoft.com/office/drawing/2014/main" id="{0D1C956B-AD34-8155-BB48-145F69BFF76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91596" y="4520444"/>
            <a:ext cx="287338" cy="2889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Rak 18">
            <a:extLst>
              <a:ext uri="{FF2B5EF4-FFF2-40B4-BE49-F238E27FC236}">
                <a16:creationId xmlns:a16="http://schemas.microsoft.com/office/drawing/2014/main" id="{7A83D88C-8945-F8A6-3AD7-F566FA5FBF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08289" y="5961100"/>
            <a:ext cx="1727200" cy="0"/>
          </a:xfrm>
          <a:prstGeom prst="line">
            <a:avLst/>
          </a:prstGeom>
          <a:noFill/>
          <a:ln w="444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ruta 21">
            <a:extLst>
              <a:ext uri="{FF2B5EF4-FFF2-40B4-BE49-F238E27FC236}">
                <a16:creationId xmlns:a16="http://schemas.microsoft.com/office/drawing/2014/main" id="{B3A1E2FC-68D8-87D3-DD90-C581CFDA1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48" y="4824877"/>
            <a:ext cx="2879725" cy="83099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If we happen to start in red area, optimization will get stuck in a bad local minima!</a:t>
            </a:r>
          </a:p>
        </p:txBody>
      </p:sp>
      <p:cxnSp>
        <p:nvCxnSpPr>
          <p:cNvPr id="14" name="Rak 14">
            <a:extLst>
              <a:ext uri="{FF2B5EF4-FFF2-40B4-BE49-F238E27FC236}">
                <a16:creationId xmlns:a16="http://schemas.microsoft.com/office/drawing/2014/main" id="{6BF65CF5-05BD-4FCE-5A67-1BF418084C1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1664" y="5961100"/>
            <a:ext cx="1008064" cy="0"/>
          </a:xfrm>
          <a:prstGeom prst="line">
            <a:avLst/>
          </a:prstGeom>
          <a:noFill/>
          <a:ln w="444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0905173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sv-SE" dirty="0"/>
              <a:t>Linear Models 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3829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en-GB" sz="1600" b="1" dirty="0"/>
              <a:t>Advantages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600" dirty="0"/>
              <a:t>Linear algorithms are </a:t>
            </a:r>
            <a:r>
              <a:rPr lang="en-GB" sz="1600" b="1" dirty="0"/>
              <a:t>simple and computationally efficient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600" dirty="0"/>
              <a:t>For both regression and classification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600" dirty="0"/>
              <a:t>Training them is a </a:t>
            </a:r>
            <a:r>
              <a:rPr lang="en-GB" sz="1600" b="1" dirty="0"/>
              <a:t>convex </a:t>
            </a:r>
            <a:r>
              <a:rPr lang="en-GB" sz="1600" dirty="0"/>
              <a:t>optimization problem, i.e. one is guaranteed to find the </a:t>
            </a:r>
            <a:r>
              <a:rPr lang="en-GB" sz="1600" b="1" dirty="0"/>
              <a:t>best</a:t>
            </a:r>
            <a:r>
              <a:rPr lang="en-GB" sz="1600" dirty="0"/>
              <a:t> hypothesis in the space of linear hypothesis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600" dirty="0"/>
              <a:t>Can be extended by non-linear feature transformations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en-GB" sz="1600" b="1" dirty="0"/>
              <a:t>Disadvantages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600" dirty="0"/>
              <a:t>The hypothesis space is very restricted, it cannot handle non-linear relations well</a:t>
            </a:r>
            <a:br>
              <a:rPr lang="en-GB" sz="1600" dirty="0"/>
            </a:br>
            <a:endParaRPr lang="en-GB" sz="1600" b="1" dirty="0"/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en-GB" sz="1600" dirty="0"/>
              <a:t>Still </a:t>
            </a:r>
            <a:r>
              <a:rPr lang="en-GB" sz="1600" b="1" dirty="0"/>
              <a:t>widely used </a:t>
            </a:r>
            <a:r>
              <a:rPr lang="en-GB" sz="1600" dirty="0"/>
              <a:t>in applications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600" dirty="0"/>
              <a:t>Recommender Systems – Initial Netflix </a:t>
            </a:r>
            <a:r>
              <a:rPr lang="en-GB" sz="1600" dirty="0" err="1"/>
              <a:t>Cinematch</a:t>
            </a:r>
            <a:r>
              <a:rPr lang="en-GB" sz="1600" dirty="0"/>
              <a:t> was a linear regression, before their </a:t>
            </a:r>
            <a:r>
              <a:rPr lang="en-GB" sz="1600" b="1" dirty="0"/>
              <a:t>$1 million</a:t>
            </a:r>
            <a:r>
              <a:rPr lang="en-GB" sz="1600" dirty="0"/>
              <a:t> competition to improve it. Rather simple and are appropriate for small systems.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600" dirty="0"/>
              <a:t>Often a good place to start...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600" dirty="0"/>
              <a:t>At the core of many big internet services. Ad systems at Twitter, Facebook, Google etc...</a:t>
            </a:r>
          </a:p>
        </p:txBody>
      </p:sp>
      <p:sp>
        <p:nvSpPr>
          <p:cNvPr id="2355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7C9B60A7-296B-4ACA-AC81-35D998A2162A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48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AAE74-A220-9957-25EC-3B05D0950C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542E6-82D3-C6BE-E316-B1D1724C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49</a:t>
            </a:fld>
            <a:endParaRPr lang="sv-SE" dirty="0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33054433-EC68-E51F-B85D-4AC5E467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68" y="-438056"/>
            <a:ext cx="10989816" cy="1325563"/>
          </a:xfrm>
        </p:spPr>
        <p:txBody>
          <a:bodyPr/>
          <a:lstStyle/>
          <a:p>
            <a:r>
              <a:rPr lang="en-US" dirty="0"/>
              <a:t>What about models with uncertainty?</a:t>
            </a:r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2915A09F-0791-D3CB-8424-DE45242D775C}"/>
              </a:ext>
            </a:extLst>
          </p:cNvPr>
          <p:cNvSpPr txBox="1">
            <a:spLocks/>
          </p:cNvSpPr>
          <p:nvPr/>
        </p:nvSpPr>
        <p:spPr>
          <a:xfrm>
            <a:off x="1203966" y="887507"/>
            <a:ext cx="10515600" cy="47083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Font typeface="Wingdings" pitchFamily="2" charset="2"/>
              <a:buNone/>
              <a:defRPr/>
            </a:pPr>
            <a:r>
              <a:rPr lang="en-US" sz="1800" b="1"/>
              <a:t>Supervised Learning: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  <a:defRPr/>
            </a:pPr>
            <a:r>
              <a:rPr lang="en-US" sz="1800"/>
              <a:t>Mathematically, can be seen as finding an approximation to an unknown  function y = </a:t>
            </a:r>
            <a:r>
              <a:rPr lang="en-US" sz="1800" b="1" i="1"/>
              <a:t>f(x) </a:t>
            </a:r>
            <a:r>
              <a:rPr lang="en-US" sz="1800"/>
              <a:t>given N examples of </a:t>
            </a:r>
            <a:r>
              <a:rPr lang="en-US" sz="1800" b="1"/>
              <a:t>x</a:t>
            </a:r>
            <a:r>
              <a:rPr lang="en-US" sz="1800"/>
              <a:t> and y</a:t>
            </a:r>
          </a:p>
          <a:p>
            <a:pPr marL="0" indent="0">
              <a:spcBef>
                <a:spcPts val="200"/>
              </a:spcBef>
              <a:buFont typeface="Arial" panose="020B0604020202020204" pitchFamily="34" charset="0"/>
              <a:buNone/>
              <a:defRPr/>
            </a:pPr>
            <a:br>
              <a:rPr lang="en-US" sz="1800"/>
            </a:br>
            <a:r>
              <a:rPr lang="en-US" sz="1800"/>
              <a:t>Two perspectives:</a:t>
            </a:r>
          </a:p>
          <a:p>
            <a:pPr>
              <a:spcBef>
                <a:spcPts val="200"/>
              </a:spcBef>
              <a:defRPr/>
            </a:pPr>
            <a:r>
              <a:rPr lang="en-US" sz="1800" b="1"/>
              <a:t>Deterministic Models</a:t>
            </a:r>
            <a:r>
              <a:rPr lang="en-US" sz="1800"/>
              <a:t> </a:t>
            </a:r>
          </a:p>
          <a:p>
            <a:pPr lvl="1">
              <a:spcBef>
                <a:spcPts val="200"/>
              </a:spcBef>
              <a:defRPr/>
            </a:pPr>
            <a:r>
              <a:rPr lang="en-US"/>
              <a:t>Search for a suitable function y = h(x)</a:t>
            </a:r>
          </a:p>
          <a:p>
            <a:pPr lvl="1">
              <a:spcBef>
                <a:spcPts val="200"/>
              </a:spcBef>
              <a:defRPr/>
            </a:pPr>
            <a:r>
              <a:rPr lang="en-US"/>
              <a:t>What we have looked at so far, the most common approach</a:t>
            </a:r>
          </a:p>
          <a:p>
            <a:pPr lvl="1">
              <a:spcBef>
                <a:spcPts val="200"/>
              </a:spcBef>
              <a:defRPr/>
            </a:pPr>
            <a:r>
              <a:rPr lang="en-US"/>
              <a:t>Example: In classification something may be either A or B, never in-between, regression gives an exact answer like 15.3</a:t>
            </a:r>
          </a:p>
          <a:p>
            <a:pPr>
              <a:spcBef>
                <a:spcPts val="200"/>
              </a:spcBef>
              <a:defRPr/>
            </a:pPr>
            <a:r>
              <a:rPr lang="en-US" sz="1800" b="1"/>
              <a:t>Probabilistic Models</a:t>
            </a:r>
          </a:p>
          <a:p>
            <a:pPr lvl="1">
              <a:spcBef>
                <a:spcPts val="200"/>
              </a:spcBef>
              <a:defRPr/>
            </a:pPr>
            <a:r>
              <a:rPr lang="en-US"/>
              <a:t>Search for a suitable </a:t>
            </a:r>
            <a:r>
              <a:rPr lang="en-US" b="1" i="1"/>
              <a:t>probability distribution</a:t>
            </a:r>
            <a:r>
              <a:rPr lang="en-US"/>
              <a:t> like P(Y|X)</a:t>
            </a:r>
          </a:p>
          <a:p>
            <a:pPr lvl="1">
              <a:spcBef>
                <a:spcPts val="200"/>
              </a:spcBef>
              <a:defRPr/>
            </a:pPr>
            <a:r>
              <a:rPr lang="en-US"/>
              <a:t>When we also want to predict the </a:t>
            </a:r>
            <a:r>
              <a:rPr lang="en-US" b="1"/>
              <a:t>uncertainty </a:t>
            </a:r>
            <a:endParaRPr lang="en-US"/>
          </a:p>
          <a:p>
            <a:pPr lvl="1">
              <a:spcBef>
                <a:spcPts val="200"/>
              </a:spcBef>
              <a:defRPr/>
            </a:pPr>
            <a:r>
              <a:rPr lang="en-US"/>
              <a:t>Example: P(Y=“Healthy”|X) = 0.7  and P(Y=“Cancer”|X) = 0.3</a:t>
            </a:r>
          </a:p>
          <a:p>
            <a:pPr lvl="1">
              <a:spcBef>
                <a:spcPts val="200"/>
              </a:spcBef>
              <a:defRPr/>
            </a:pPr>
            <a:r>
              <a:rPr lang="en-US"/>
              <a:t>In a spam filter we might prefer to get a spam too many than to trash that important mail from your boss…</a:t>
            </a:r>
            <a:endParaRPr lang="en-US" dirty="0"/>
          </a:p>
        </p:txBody>
      </p:sp>
      <p:sp>
        <p:nvSpPr>
          <p:cNvPr id="7" name="Rektangel 4">
            <a:extLst>
              <a:ext uri="{FF2B5EF4-FFF2-40B4-BE49-F238E27FC236}">
                <a16:creationId xmlns:a16="http://schemas.microsoft.com/office/drawing/2014/main" id="{2D15A991-85F2-4099-78DA-74241F5EE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17" y="825598"/>
            <a:ext cx="10323878" cy="1132057"/>
          </a:xfrm>
          <a:prstGeom prst="rect">
            <a:avLst/>
          </a:prstGeom>
          <a:noFill/>
          <a:ln w="28575" cmpd="dbl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84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sv-SE" dirty="0" err="1"/>
              <a:t>When</a:t>
            </a:r>
            <a:r>
              <a:rPr lang="sv-SE" dirty="0"/>
              <a:t> Is Machine Learning </a:t>
            </a:r>
            <a:r>
              <a:rPr lang="sv-SE" dirty="0" err="1"/>
              <a:t>Useful</a:t>
            </a:r>
            <a:r>
              <a:rPr lang="sv-SE" dirty="0"/>
              <a:t> Today?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sz="1600"/>
              <a:t>While </a:t>
            </a:r>
            <a:r>
              <a:rPr lang="en-US" sz="1600" b="1"/>
              <a:t>not as data-efficient</a:t>
            </a:r>
            <a:r>
              <a:rPr lang="en-US" sz="1600"/>
              <a:t> as human learning, once an AI is “good enough”, it can be cheaply duplicated</a:t>
            </a:r>
          </a:p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sz="1600"/>
              <a:t>Computers work </a:t>
            </a:r>
            <a:r>
              <a:rPr lang="en-US" sz="1600" b="1"/>
              <a:t>24/7</a:t>
            </a:r>
            <a:r>
              <a:rPr lang="en-US" sz="1600"/>
              <a:t> and you can usually </a:t>
            </a:r>
            <a:r>
              <a:rPr lang="en-US" sz="1600" b="1"/>
              <a:t>scale</a:t>
            </a:r>
            <a:r>
              <a:rPr lang="en-US" sz="1600"/>
              <a:t> throughput by piling on more of them</a:t>
            </a:r>
            <a:br>
              <a:rPr lang="en-US" sz="1600"/>
            </a:br>
            <a:endParaRPr lang="en-US" sz="1600" b="1"/>
          </a:p>
          <a:p>
            <a:pPr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None/>
            </a:pPr>
            <a:r>
              <a:rPr lang="en-US" sz="1600" b="1"/>
              <a:t>Software Agents (Apps and web services)</a:t>
            </a:r>
          </a:p>
          <a:p>
            <a:pPr lvl="1">
              <a:lnSpc>
                <a:spcPct val="110000"/>
              </a:lnSpc>
              <a:spcBef>
                <a:spcPts val="100"/>
              </a:spcBef>
            </a:pPr>
            <a:r>
              <a:rPr lang="en-US" sz="1600"/>
              <a:t>Companies collect ever more data and processing power is cheap (“</a:t>
            </a:r>
            <a:r>
              <a:rPr lang="en-US" sz="1600" i="1"/>
              <a:t>Big data</a:t>
            </a:r>
            <a:r>
              <a:rPr lang="en-US" sz="1600"/>
              <a:t>”)</a:t>
            </a:r>
          </a:p>
          <a:p>
            <a:pPr lvl="1">
              <a:lnSpc>
                <a:spcPct val="110000"/>
              </a:lnSpc>
              <a:spcBef>
                <a:spcPts val="100"/>
              </a:spcBef>
            </a:pPr>
            <a:r>
              <a:rPr lang="en-US" sz="1600"/>
              <a:t>Can </a:t>
            </a:r>
            <a:r>
              <a:rPr lang="en-US" sz="1600" b="1"/>
              <a:t>let an AI learn how to improve business</a:t>
            </a:r>
            <a:r>
              <a:rPr lang="en-US" sz="1600"/>
              <a:t>, e.g. smarter product recommendations, search engine results, ad serving, to decision support</a:t>
            </a:r>
          </a:p>
          <a:p>
            <a:pPr lvl="1">
              <a:lnSpc>
                <a:spcPct val="110000"/>
              </a:lnSpc>
              <a:spcBef>
                <a:spcPts val="100"/>
              </a:spcBef>
            </a:pPr>
            <a:r>
              <a:rPr lang="en-US" sz="1600"/>
              <a:t>Can </a:t>
            </a:r>
            <a:r>
              <a:rPr lang="en-US" sz="1600" b="1"/>
              <a:t>sell services that traditionally required human work</a:t>
            </a:r>
            <a:r>
              <a:rPr lang="en-US" sz="1600"/>
              <a:t>, e.g. translation, image categorization, mail filtering, content generation…?</a:t>
            </a:r>
          </a:p>
          <a:p>
            <a:pPr lvl="1">
              <a:lnSpc>
                <a:spcPct val="110000"/>
              </a:lnSpc>
              <a:spcBef>
                <a:spcPts val="100"/>
              </a:spcBef>
            </a:pPr>
            <a:endParaRPr lang="en-US" sz="1600"/>
          </a:p>
          <a:p>
            <a:pPr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None/>
            </a:pPr>
            <a:r>
              <a:rPr lang="en-US" sz="1600" b="1"/>
              <a:t>Hardware Agents (Robotics)</a:t>
            </a:r>
          </a:p>
          <a:p>
            <a:pPr lvl="1">
              <a:lnSpc>
                <a:spcPct val="110000"/>
              </a:lnSpc>
              <a:spcBef>
                <a:spcPts val="100"/>
              </a:spcBef>
            </a:pPr>
            <a:r>
              <a:rPr lang="en-US" sz="1600"/>
              <a:t>Although data is more extensive, many capabilities that humans take for granted like </a:t>
            </a:r>
            <a:r>
              <a:rPr lang="en-US" sz="1600" b="1"/>
              <a:t>locomotion, grasping, recognizing objects</a:t>
            </a:r>
            <a:r>
              <a:rPr lang="en-US" sz="1600"/>
              <a:t>, </a:t>
            </a:r>
            <a:r>
              <a:rPr lang="en-US" sz="1600" b="1"/>
              <a:t>speech </a:t>
            </a:r>
            <a:r>
              <a:rPr lang="en-US" sz="1600"/>
              <a:t>have turned out to be </a:t>
            </a:r>
            <a:r>
              <a:rPr lang="en-US" sz="1600" b="1"/>
              <a:t>difficult to manually construct rules</a:t>
            </a:r>
            <a:r>
              <a:rPr lang="en-US" sz="1600"/>
              <a:t> for.</a:t>
            </a:r>
          </a:p>
        </p:txBody>
      </p:sp>
      <p:sp>
        <p:nvSpPr>
          <p:cNvPr id="6149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77D4C80C-8518-47F0-9B5B-5EE651D11E3A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5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67F501-C57A-87C1-BBE1-181983C9027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ubrik 1"/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 anchor="ctr">
            <a:normAutofit/>
          </a:bodyPr>
          <a:lstStyle/>
          <a:p>
            <a:r>
              <a:rPr lang="en-US"/>
              <a:t>Model Selection – Choosing Between Models</a:t>
            </a:r>
          </a:p>
        </p:txBody>
      </p:sp>
      <p:sp>
        <p:nvSpPr>
          <p:cNvPr id="37891" name="Platshållare för innehåll 2"/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382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700"/>
              <a:t>In conclusion, we want to avoid </a:t>
            </a:r>
            <a:r>
              <a:rPr lang="en-US" sz="1700" b="1"/>
              <a:t>unnecessarily complex </a:t>
            </a:r>
            <a:r>
              <a:rPr lang="en-US" sz="1700"/>
              <a:t>models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700"/>
              <a:t>This is a fairly general concept throughout science and is often referred to as </a:t>
            </a:r>
            <a:r>
              <a:rPr lang="en-US" sz="1700" b="1"/>
              <a:t>Ockham’s Razor</a:t>
            </a:r>
            <a:r>
              <a:rPr lang="en-US" sz="1700"/>
              <a:t>: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1700"/>
              <a:t>“</a:t>
            </a:r>
            <a:r>
              <a:rPr lang="en-US" sz="1700" i="1" err="1"/>
              <a:t>Pluralitas</a:t>
            </a:r>
            <a:r>
              <a:rPr lang="en-US" sz="1700" i="1"/>
              <a:t> non </a:t>
            </a:r>
            <a:r>
              <a:rPr lang="en-US" sz="1700" i="1" err="1"/>
              <a:t>est</a:t>
            </a:r>
            <a:r>
              <a:rPr lang="en-US" sz="1700" i="1"/>
              <a:t> </a:t>
            </a:r>
            <a:r>
              <a:rPr lang="en-US" sz="1700" i="1" err="1"/>
              <a:t>ponenda</a:t>
            </a:r>
            <a:r>
              <a:rPr lang="en-US" sz="1700" i="1"/>
              <a:t> sine necessitate</a:t>
            </a:r>
            <a:r>
              <a:rPr lang="en-US" sz="1700"/>
              <a:t>”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1700"/>
              <a:t>-</a:t>
            </a:r>
            <a:r>
              <a:rPr lang="en-US" sz="1700" err="1"/>
              <a:t>Willian</a:t>
            </a:r>
            <a:r>
              <a:rPr lang="en-US" sz="1700"/>
              <a:t> of Ockham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1700"/>
              <a:t>“</a:t>
            </a:r>
            <a:r>
              <a:rPr lang="en-US" sz="1700" i="1"/>
              <a:t>Everything should be kept as simple as possible, but no simpler</a:t>
            </a:r>
            <a:r>
              <a:rPr lang="en-US" sz="1700"/>
              <a:t>.”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1700"/>
              <a:t>-Albert Einstein (paraphrased)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70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700"/>
              <a:t>There are several mathematically principled ways to </a:t>
            </a:r>
            <a:r>
              <a:rPr lang="en-US" sz="1700" b="1"/>
              <a:t>penalize </a:t>
            </a:r>
            <a:r>
              <a:rPr lang="en-US" sz="1700"/>
              <a:t>model </a:t>
            </a:r>
            <a:r>
              <a:rPr lang="en-US" sz="1700" b="1"/>
              <a:t>complexity </a:t>
            </a:r>
            <a:r>
              <a:rPr lang="en-US" sz="1700"/>
              <a:t>during training, e.g. regularization, which we will not cover here.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700"/>
              <a:t>A simple approach is to use a separate </a:t>
            </a:r>
            <a:r>
              <a:rPr lang="en-US" sz="1700" b="1"/>
              <a:t>validation set </a:t>
            </a:r>
            <a:r>
              <a:rPr lang="en-US" sz="1700"/>
              <a:t>with examples that are </a:t>
            </a:r>
            <a:r>
              <a:rPr lang="en-US" sz="1700" b="1" u="sng"/>
              <a:t>only</a:t>
            </a:r>
            <a:r>
              <a:rPr lang="en-US" sz="1700" b="1"/>
              <a:t> </a:t>
            </a:r>
            <a:r>
              <a:rPr lang="en-US" sz="1700"/>
              <a:t>used for evaluating models of different complexity.</a:t>
            </a:r>
          </a:p>
        </p:txBody>
      </p:sp>
      <p:sp>
        <p:nvSpPr>
          <p:cNvPr id="3789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BB4F9313-615D-4960-973F-DA1139184359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50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B3D761-AF7B-DE31-B796-EDFEB30E698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07ED8-CF46-9FCF-9B21-F1C09A1F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51</a:t>
            </a:fld>
            <a:endParaRPr lang="sv-SE" dirty="0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01D4DBA2-FAB2-4B4E-5390-F89E64F75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49" y="-16695"/>
            <a:ext cx="10989816" cy="1325563"/>
          </a:xfrm>
        </p:spPr>
        <p:txBody>
          <a:bodyPr/>
          <a:lstStyle/>
          <a:p>
            <a:r>
              <a:rPr lang="en-US" dirty="0"/>
              <a:t>Model Selection – Hold-out Validation</a:t>
            </a:r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4B37F492-A40C-4FFD-C23E-E441295513DB}"/>
              </a:ext>
            </a:extLst>
          </p:cNvPr>
          <p:cNvSpPr txBox="1">
            <a:spLocks/>
          </p:cNvSpPr>
          <p:nvPr/>
        </p:nvSpPr>
        <p:spPr>
          <a:xfrm>
            <a:off x="838200" y="1416818"/>
            <a:ext cx="10515600" cy="4663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/>
              <a:t>This is called a </a:t>
            </a:r>
            <a:r>
              <a:rPr lang="en-US" b="1" dirty="0"/>
              <a:t>hold-out validation set</a:t>
            </a:r>
            <a:r>
              <a:rPr lang="en-US" dirty="0"/>
              <a:t> as we keep the data away from the training phase</a:t>
            </a:r>
            <a:endParaRPr lang="en-US" b="1" dirty="0"/>
          </a:p>
          <a:p>
            <a:pPr>
              <a:spcBef>
                <a:spcPts val="300"/>
              </a:spcBef>
            </a:pPr>
            <a:r>
              <a:rPr lang="en-US" dirty="0"/>
              <a:t>Measuring performance (loss) on such a validation set is a </a:t>
            </a:r>
            <a:r>
              <a:rPr lang="en-US" b="1" dirty="0"/>
              <a:t>better metric of actual generalization</a:t>
            </a:r>
            <a:r>
              <a:rPr lang="en-US" dirty="0"/>
              <a:t> error to unseen examples</a:t>
            </a:r>
          </a:p>
          <a:p>
            <a:pPr>
              <a:spcBef>
                <a:spcPts val="300"/>
              </a:spcBef>
            </a:pP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validation</a:t>
            </a:r>
            <a:r>
              <a:rPr lang="sv-SE" dirty="0"/>
              <a:t> set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compare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b="1" dirty="0"/>
              <a:t>different </a:t>
            </a:r>
            <a:r>
              <a:rPr lang="sv-SE" b="1" dirty="0" err="1"/>
              <a:t>complexity</a:t>
            </a:r>
            <a:r>
              <a:rPr lang="sv-SE" b="1" dirty="0"/>
              <a:t> </a:t>
            </a:r>
            <a:r>
              <a:rPr lang="sv-SE" dirty="0"/>
              <a:t>to </a:t>
            </a:r>
            <a:r>
              <a:rPr lang="sv-SE" dirty="0" err="1"/>
              <a:t>select</a:t>
            </a:r>
            <a:r>
              <a:rPr lang="sv-SE" dirty="0"/>
              <a:t> the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generalizes</a:t>
            </a:r>
            <a:r>
              <a:rPr lang="sv-SE" dirty="0"/>
              <a:t> best, for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selection</a:t>
            </a:r>
            <a:r>
              <a:rPr lang="sv-SE" dirty="0"/>
              <a:t>.</a:t>
            </a:r>
          </a:p>
          <a:p>
            <a:pPr>
              <a:spcBef>
                <a:spcPts val="300"/>
              </a:spcBef>
            </a:pPr>
            <a:r>
              <a:rPr lang="sv-SE" dirty="0" err="1"/>
              <a:t>Examples</a:t>
            </a:r>
            <a:r>
              <a:rPr lang="sv-SE" dirty="0"/>
              <a:t> </a:t>
            </a:r>
            <a:r>
              <a:rPr lang="sv-SE" dirty="0" err="1"/>
              <a:t>could</a:t>
            </a:r>
            <a:r>
              <a:rPr lang="sv-SE" dirty="0"/>
              <a:t> be </a:t>
            </a:r>
            <a:r>
              <a:rPr lang="sv-SE" dirty="0" err="1"/>
              <a:t>polynomial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different order, the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neurons or </a:t>
            </a:r>
            <a:r>
              <a:rPr lang="sv-SE" dirty="0" err="1"/>
              <a:t>layers</a:t>
            </a:r>
            <a:r>
              <a:rPr lang="sv-SE" dirty="0"/>
              <a:t> in an ANN etc.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4B1A2F0-A270-AA1B-0DBE-9F870535C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5022415"/>
            <a:ext cx="3024188" cy="6477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9021E92-33C0-B8C4-81F7-767E59AC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63" y="5022415"/>
            <a:ext cx="1871662" cy="6477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D57BCC97-4422-5317-F688-48682F7E4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188" y="5166877"/>
            <a:ext cx="2087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Validation Set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DB2A133E-6B8E-34A0-32EA-031B0F42B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5166877"/>
            <a:ext cx="2089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Training Set</a:t>
            </a:r>
          </a:p>
        </p:txBody>
      </p:sp>
      <p:sp>
        <p:nvSpPr>
          <p:cNvPr id="11" name="textruta 7">
            <a:extLst>
              <a:ext uri="{FF2B5EF4-FFF2-40B4-BE49-F238E27FC236}">
                <a16:creationId xmlns:a16="http://schemas.microsoft.com/office/drawing/2014/main" id="{F32C6CAF-A196-5AD4-D2A9-5A7ABCE69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1" y="4684277"/>
            <a:ext cx="2087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Given example data:</a:t>
            </a:r>
          </a:p>
        </p:txBody>
      </p: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7486A3FE-A4A0-B7F7-F8E9-2222114B07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72263" y="4804928"/>
            <a:ext cx="0" cy="11525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Rectangle 25">
            <a:extLst>
              <a:ext uri="{FF2B5EF4-FFF2-40B4-BE49-F238E27FC236}">
                <a16:creationId xmlns:a16="http://schemas.microsoft.com/office/drawing/2014/main" id="{1BB76A58-7DED-5AE4-7E18-2BA32846A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5020827"/>
            <a:ext cx="4895850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50169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D182E-F9CA-43D8-51AE-FDE86A21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52</a:t>
            </a:fld>
            <a:endParaRPr lang="sv-SE" dirty="0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D19777CC-3361-D103-11A3-46D86C1F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54" y="-10896"/>
            <a:ext cx="10989816" cy="1325563"/>
          </a:xfrm>
        </p:spPr>
        <p:txBody>
          <a:bodyPr>
            <a:normAutofit/>
          </a:bodyPr>
          <a:lstStyle/>
          <a:p>
            <a:r>
              <a:rPr lang="sv-SE" dirty="0" err="1"/>
              <a:t>Measuring</a:t>
            </a:r>
            <a:r>
              <a:rPr lang="sv-SE" dirty="0"/>
              <a:t> Final </a:t>
            </a:r>
            <a:r>
              <a:rPr lang="sv-SE" dirty="0" err="1"/>
              <a:t>Generalization</a:t>
            </a:r>
            <a:r>
              <a:rPr lang="sv-SE" dirty="0"/>
              <a:t> </a:t>
            </a:r>
            <a:r>
              <a:rPr lang="sv-SE" dirty="0" err="1"/>
              <a:t>Error</a:t>
            </a:r>
            <a:endParaRPr lang="en-US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08F90ED6-F325-2309-51E4-4FFE923E770A}"/>
              </a:ext>
            </a:extLst>
          </p:cNvPr>
          <p:cNvSpPr txBox="1">
            <a:spLocks/>
          </p:cNvSpPr>
          <p:nvPr/>
        </p:nvSpPr>
        <p:spPr>
          <a:xfrm>
            <a:off x="838199" y="1396722"/>
            <a:ext cx="10812863" cy="46832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/>
              <a:t>We have seen that having a validation set will lead to a more accurate estimation of generalization error to use for model selection</a:t>
            </a:r>
            <a:endParaRPr lang="en-US" b="1"/>
          </a:p>
          <a:p>
            <a:pPr>
              <a:spcBef>
                <a:spcPts val="300"/>
              </a:spcBef>
            </a:pPr>
            <a:r>
              <a:rPr lang="en-US"/>
              <a:t>However, by </a:t>
            </a:r>
            <a:r>
              <a:rPr lang="en-US" b="1"/>
              <a:t>extensively </a:t>
            </a:r>
            <a:r>
              <a:rPr lang="en-US"/>
              <a:t>using the validation set for model selection we can also contaminate it (overfitting model against the data in the validation set)</a:t>
            </a:r>
          </a:p>
          <a:p>
            <a:pPr>
              <a:spcBef>
                <a:spcPts val="300"/>
              </a:spcBef>
            </a:pPr>
            <a:r>
              <a:rPr lang="sv-SE"/>
              <a:t>To combat this one usually sets aside a separate </a:t>
            </a:r>
            <a:r>
              <a:rPr lang="sv-SE" b="1"/>
              <a:t>test set</a:t>
            </a:r>
          </a:p>
          <a:p>
            <a:pPr>
              <a:spcBef>
                <a:spcPts val="300"/>
              </a:spcBef>
            </a:pPr>
            <a:r>
              <a:rPr lang="sv-SE"/>
              <a:t>This test set is </a:t>
            </a:r>
            <a:r>
              <a:rPr lang="sv-SE" b="1"/>
              <a:t>not </a:t>
            </a:r>
            <a:r>
              <a:rPr lang="sv-SE"/>
              <a:t>used during training or model selection</a:t>
            </a:r>
          </a:p>
          <a:p>
            <a:pPr>
              <a:spcBef>
                <a:spcPts val="300"/>
              </a:spcBef>
            </a:pPr>
            <a:r>
              <a:rPr lang="sv-SE"/>
              <a:t>It is basically locked away in a safe and only brought out in the end to get a fair estimate of final generalization error</a:t>
            </a:r>
            <a:endParaRPr lang="sv-SE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BA9CA11-64AF-29B9-585B-6CE2E4E47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5157788"/>
            <a:ext cx="3024188" cy="6477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1EA6B93-9F78-DCA6-E690-1DAFF7F33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63" y="5157788"/>
            <a:ext cx="1655762" cy="6477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" name="textruta 7">
            <a:extLst>
              <a:ext uri="{FF2B5EF4-FFF2-40B4-BE49-F238E27FC236}">
                <a16:creationId xmlns:a16="http://schemas.microsoft.com/office/drawing/2014/main" id="{3AE27816-C530-6CBA-A94B-453CEB2B7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6" y="5302250"/>
            <a:ext cx="2087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Validation Set</a:t>
            </a:r>
          </a:p>
        </p:txBody>
      </p:sp>
      <p:sp>
        <p:nvSpPr>
          <p:cNvPr id="10" name="textruta 7">
            <a:extLst>
              <a:ext uri="{FF2B5EF4-FFF2-40B4-BE49-F238E27FC236}">
                <a16:creationId xmlns:a16="http://schemas.microsoft.com/office/drawing/2014/main" id="{5F9E6EB5-169A-6399-5486-99DF17D01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5302250"/>
            <a:ext cx="2089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Training Set</a:t>
            </a:r>
          </a:p>
        </p:txBody>
      </p:sp>
      <p:sp>
        <p:nvSpPr>
          <p:cNvPr id="11" name="textruta 7">
            <a:extLst>
              <a:ext uri="{FF2B5EF4-FFF2-40B4-BE49-F238E27FC236}">
                <a16:creationId xmlns:a16="http://schemas.microsoft.com/office/drawing/2014/main" id="{6E8CFAB4-2683-B07F-8682-3994376C0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1" y="4819650"/>
            <a:ext cx="2087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Given example data:</a:t>
            </a:r>
          </a:p>
        </p:txBody>
      </p: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DFE21692-1F78-3772-EFBA-9AFEC8ABDF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72263" y="4940301"/>
            <a:ext cx="0" cy="11525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25">
            <a:extLst>
              <a:ext uri="{FF2B5EF4-FFF2-40B4-BE49-F238E27FC236}">
                <a16:creationId xmlns:a16="http://schemas.microsoft.com/office/drawing/2014/main" id="{FE81EAC2-6522-A983-5380-13CC948F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5156200"/>
            <a:ext cx="4895850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0B8C4CF2-C625-D6AB-49CE-85E350BD2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5" y="5159375"/>
            <a:ext cx="1549400" cy="6477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1022350" indent="-3508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5" name="textruta 7">
            <a:extLst>
              <a:ext uri="{FF2B5EF4-FFF2-40B4-BE49-F238E27FC236}">
                <a16:creationId xmlns:a16="http://schemas.microsoft.com/office/drawing/2014/main" id="{78FDF0E7-EB24-9524-CF89-53652AC23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388" y="5303839"/>
            <a:ext cx="208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Test Set</a:t>
            </a:r>
          </a:p>
        </p:txBody>
      </p:sp>
      <p:cxnSp>
        <p:nvCxnSpPr>
          <p:cNvPr id="16" name="Straight Connector 2">
            <a:extLst>
              <a:ext uri="{FF2B5EF4-FFF2-40B4-BE49-F238E27FC236}">
                <a16:creationId xmlns:a16="http://schemas.microsoft.com/office/drawing/2014/main" id="{591878B8-2567-19C7-FB3B-0581FDFDB6D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37550" y="4941889"/>
            <a:ext cx="0" cy="11525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38869177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74056-3E2F-F6D9-CA4A-33D58F15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53</a:t>
            </a:fld>
            <a:endParaRPr lang="sv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10F107-2807-7F73-876B-E00DC37CC103}"/>
              </a:ext>
            </a:extLst>
          </p:cNvPr>
          <p:cNvGrpSpPr/>
          <p:nvPr/>
        </p:nvGrpSpPr>
        <p:grpSpPr>
          <a:xfrm>
            <a:off x="6028954" y="2928275"/>
            <a:ext cx="4033291" cy="3025775"/>
            <a:chOff x="2051050" y="3427413"/>
            <a:chExt cx="4033291" cy="302577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384BFEE-27D9-2EEF-C065-77A77BDF0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3427413"/>
              <a:ext cx="3929063" cy="302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0E647B1E-022A-401D-7DD8-6D376FF61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113" y="3644900"/>
              <a:ext cx="504825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1022350" indent="-350838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DEBE126-3195-423B-E0BB-6270EADAD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644900"/>
              <a:ext cx="50323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1022350" indent="-350838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1D9F7C94-9349-33CA-1749-CD43A82AA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75" y="3730625"/>
              <a:ext cx="503238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1022350" indent="-350838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DEA3B2A-76B8-4DFE-1455-896BEA7F1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800" y="3787775"/>
              <a:ext cx="504825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1022350" indent="-350838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cxnSp>
          <p:nvCxnSpPr>
            <p:cNvPr id="11" name="Straight Arrow Connector 11">
              <a:extLst>
                <a:ext uri="{FF2B5EF4-FFF2-40B4-BE49-F238E27FC236}">
                  <a16:creationId xmlns:a16="http://schemas.microsoft.com/office/drawing/2014/main" id="{912BEC28-E247-2971-93F1-1496270355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84663" y="4343400"/>
              <a:ext cx="287337" cy="59690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textruta 7">
              <a:extLst>
                <a:ext uri="{FF2B5EF4-FFF2-40B4-BE49-F238E27FC236}">
                  <a16:creationId xmlns:a16="http://schemas.microsoft.com/office/drawing/2014/main" id="{B499A6B4-A2FB-3FD0-643A-1E06F6884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2350" y="4005263"/>
              <a:ext cx="1296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Best choice</a:t>
              </a:r>
            </a:p>
          </p:txBody>
        </p:sp>
        <p:sp>
          <p:nvSpPr>
            <p:cNvPr id="13" name="textruta 7">
              <a:extLst>
                <a:ext uri="{FF2B5EF4-FFF2-40B4-BE49-F238E27FC236}">
                  <a16:creationId xmlns:a16="http://schemas.microsoft.com/office/drawing/2014/main" id="{4F861C2D-7F96-976D-1FE0-6488E35B07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354" y="4005263"/>
              <a:ext cx="1296987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dirty="0"/>
                <a:t>Overfitting</a:t>
              </a:r>
            </a:p>
          </p:txBody>
        </p:sp>
        <p:cxnSp>
          <p:nvCxnSpPr>
            <p:cNvPr id="14" name="Straight Arrow Connector 11">
              <a:extLst>
                <a:ext uri="{FF2B5EF4-FFF2-40B4-BE49-F238E27FC236}">
                  <a16:creationId xmlns:a16="http://schemas.microsoft.com/office/drawing/2014/main" id="{C26B17A2-0191-8D62-FB3B-5CB1CB808F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92725" y="4365625"/>
              <a:ext cx="0" cy="43180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7FB9F258-3307-2B01-024E-18048F09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77"/>
            <a:ext cx="10989816" cy="1325563"/>
          </a:xfrm>
        </p:spPr>
        <p:txBody>
          <a:bodyPr/>
          <a:lstStyle/>
          <a:p>
            <a:r>
              <a:rPr lang="sv-SE" dirty="0"/>
              <a:t>Model Selection – Selection Strategy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40F7941-0ECD-9BC2-2BF3-4DA6D08C3A96}"/>
              </a:ext>
            </a:extLst>
          </p:cNvPr>
          <p:cNvSpPr txBox="1">
            <a:spLocks/>
          </p:cNvSpPr>
          <p:nvPr/>
        </p:nvSpPr>
        <p:spPr>
          <a:xfrm>
            <a:off x="838200" y="1562520"/>
            <a:ext cx="10515600" cy="45174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800"/>
              <a:t>As the number of parameters increases, the size of the hypothesis space also increases, allowing a </a:t>
            </a:r>
            <a:r>
              <a:rPr lang="en-US" sz="1800" b="1"/>
              <a:t>better fit to training data</a:t>
            </a:r>
            <a:endParaRPr lang="en-US" sz="1800"/>
          </a:p>
          <a:p>
            <a:pPr>
              <a:spcBef>
                <a:spcPts val="300"/>
              </a:spcBef>
            </a:pPr>
            <a:r>
              <a:rPr lang="en-US" sz="1800"/>
              <a:t>However, at some point it is </a:t>
            </a:r>
            <a:r>
              <a:rPr lang="en-US" sz="1800" b="1"/>
              <a:t>sufficiently flexible </a:t>
            </a:r>
            <a:r>
              <a:rPr lang="en-US" sz="1800"/>
              <a:t>to capture the underlying patterns. Any more will just capture noise, leading to </a:t>
            </a:r>
            <a:r>
              <a:rPr lang="en-US" sz="1800" b="1"/>
              <a:t>worse generalization to new examples!</a:t>
            </a:r>
            <a:r>
              <a:rPr lang="en-US" sz="1800"/>
              <a:t> </a:t>
            </a:r>
          </a:p>
          <a:p>
            <a:pPr>
              <a:spcBef>
                <a:spcPts val="300"/>
              </a:spcBef>
            </a:pPr>
            <a:endParaRPr lang="en-US" sz="1800"/>
          </a:p>
          <a:p>
            <a:pPr>
              <a:spcBef>
                <a:spcPts val="300"/>
              </a:spcBef>
            </a:pPr>
            <a:endParaRPr lang="en-US" sz="1800"/>
          </a:p>
          <a:p>
            <a:pPr>
              <a:spcBef>
                <a:spcPts val="300"/>
              </a:spcBef>
            </a:pPr>
            <a:endParaRPr lang="en-US" sz="1800"/>
          </a:p>
          <a:p>
            <a:pPr>
              <a:spcBef>
                <a:spcPts val="300"/>
              </a:spcBef>
            </a:pPr>
            <a:endParaRPr lang="en-US" sz="1800"/>
          </a:p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endParaRPr lang="en-US" sz="1800"/>
          </a:p>
          <a:p>
            <a:pPr>
              <a:spcBef>
                <a:spcPts val="300"/>
              </a:spcBef>
            </a:pPr>
            <a:r>
              <a:rPr lang="en-US" sz="1800"/>
              <a:t>Do we need to train and test many </a:t>
            </a:r>
            <a:br>
              <a:rPr lang="en-US" sz="1800"/>
            </a:br>
            <a:r>
              <a:rPr lang="en-US" sz="1800"/>
              <a:t>models of different complexity?</a:t>
            </a:r>
          </a:p>
          <a:p>
            <a:pPr lvl="1">
              <a:spcBef>
                <a:spcPts val="300"/>
              </a:spcBef>
            </a:pPr>
            <a:r>
              <a:rPr lang="en-US"/>
              <a:t>Various tricks to avoid this</a:t>
            </a:r>
            <a:endParaRPr lang="en-US" dirty="0"/>
          </a:p>
        </p:txBody>
      </p:sp>
      <p:sp>
        <p:nvSpPr>
          <p:cNvPr id="17" name="textruta 7">
            <a:extLst>
              <a:ext uri="{FF2B5EF4-FFF2-40B4-BE49-F238E27FC236}">
                <a16:creationId xmlns:a16="http://schemas.microsoft.com/office/drawing/2014/main" id="{311A39A5-E428-1BCD-4452-EB31CD228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336" y="3330214"/>
            <a:ext cx="46046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Example: Prediction error vs. model complexity over many (simulated) data sets. (Hastie et al., 2009)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D0B634D8-8BEB-4A2B-CFC6-5BFFF713E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507" y="4165729"/>
            <a:ext cx="40323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sv-SE" dirty="0">
                <a:solidFill>
                  <a:srgbClr val="FF0000"/>
                </a:solidFill>
              </a:rPr>
              <a:t>Red: Validation set (generalization) error</a:t>
            </a:r>
          </a:p>
          <a:p>
            <a:pPr eaLnBrk="1" hangingPunct="1"/>
            <a:r>
              <a:rPr lang="sv-SE" dirty="0">
                <a:solidFill>
                  <a:schemeClr val="accent1"/>
                </a:solidFill>
              </a:rPr>
              <a:t>Blue: Training set error</a:t>
            </a:r>
          </a:p>
        </p:txBody>
      </p:sp>
    </p:spTree>
    <p:extLst>
      <p:ext uri="{BB962C8B-B14F-4D97-AF65-F5344CB8AC3E}">
        <p14:creationId xmlns:p14="http://schemas.microsoft.com/office/powerpoint/2010/main" val="59322707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D6A1B-F5F1-1E4B-A122-BE7CAD23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C8B6-EC5E-42D9-8D75-1E05D6428564}" type="slidenum">
              <a:rPr lang="sv-SE" smtClean="0"/>
              <a:pPr/>
              <a:t>54</a:t>
            </a:fld>
            <a:endParaRPr lang="sv-SE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2C34B7-86E7-E1FF-7BD5-3841D7BF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9941842" cy="1325563"/>
          </a:xfrm>
        </p:spPr>
        <p:txBody>
          <a:bodyPr>
            <a:normAutofit/>
          </a:bodyPr>
          <a:lstStyle/>
          <a:p>
            <a:r>
              <a:rPr lang="sv-SE" sz="4000" dirty="0"/>
              <a:t>Early Stopping: Model Complexity Trick with Neural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BFE0B-89B7-ABD8-9799-E6925911EAB8}"/>
              </a:ext>
            </a:extLst>
          </p:cNvPr>
          <p:cNvSpPr txBox="1">
            <a:spLocks/>
          </p:cNvSpPr>
          <p:nvPr/>
        </p:nvSpPr>
        <p:spPr>
          <a:xfrm>
            <a:off x="838200" y="1690692"/>
            <a:ext cx="10515600" cy="438927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sz="1800"/>
              <a:t>Training neural networks tends to progress from simple functions to more complex ones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sz="1800"/>
              <a:t>This comes from initializing the parameter values </a:t>
            </a:r>
            <a:r>
              <a:rPr lang="en-GB" sz="1800" b="1"/>
              <a:t>w</a:t>
            </a:r>
            <a:r>
              <a:rPr lang="en-GB" sz="1800"/>
              <a:t> close to zero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GB"/>
              <a:t>Remember, a neuron’s output = g(</a:t>
            </a:r>
            <a:r>
              <a:rPr lang="en-GB" b="1"/>
              <a:t>w</a:t>
            </a:r>
            <a:r>
              <a:rPr lang="en-GB"/>
              <a:t>*x)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GB"/>
              <a:t>Common activation functions g (e.g. sigmoid) are linear around zero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GB"/>
              <a:t>This makes the NN effectively ”start out” as a linear model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sz="1800" b="1"/>
              <a:t>Early stopping </a:t>
            </a:r>
            <a:r>
              <a:rPr lang="en-GB" sz="1800"/>
              <a:t>NN trick: Can make a model complexity vs. validation loss curve </a:t>
            </a:r>
            <a:r>
              <a:rPr lang="en-GB" sz="1800" b="1"/>
              <a:t>while training</a:t>
            </a:r>
            <a:r>
              <a:rPr lang="en-GB" sz="1800"/>
              <a:t>, stop when validation error starts increasing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GB" sz="1800"/>
          </a:p>
          <a:p>
            <a:pPr marL="0" indent="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sz="1800"/>
              <a:t>Exercise: Back to the NN demo app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sz="1800"/>
              <a:t>Observe ”test loss” plot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sz="1800"/>
              <a:t>Reset network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sz="1800"/>
              <a:t>Train again, but keep an eye on test loss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sz="1800"/>
              <a:t>Try to pause at low test loss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GB"/>
              <a:t>Can adjust ”learning rate”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5204C-82F9-AD20-BB84-D298E438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336" y="3592501"/>
            <a:ext cx="2117634" cy="29003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71D23E-52CD-4769-6C8B-21749DAC2338}"/>
              </a:ext>
            </a:extLst>
          </p:cNvPr>
          <p:cNvCxnSpPr>
            <a:cxnSpLocks/>
          </p:cNvCxnSpPr>
          <p:nvPr/>
        </p:nvCxnSpPr>
        <p:spPr bwMode="auto">
          <a:xfrm flipH="1">
            <a:off x="7229392" y="4065540"/>
            <a:ext cx="1417065" cy="1416437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C5170-16AF-8D28-30C5-B699F102894B}"/>
              </a:ext>
            </a:extLst>
          </p:cNvPr>
          <p:cNvSpPr txBox="1"/>
          <p:nvPr/>
        </p:nvSpPr>
        <p:spPr>
          <a:xfrm>
            <a:off x="5853166" y="5392775"/>
            <a:ext cx="1673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Stop training here!</a:t>
            </a:r>
          </a:p>
        </p:txBody>
      </p:sp>
    </p:spTree>
    <p:extLst>
      <p:ext uri="{BB962C8B-B14F-4D97-AF65-F5344CB8AC3E}">
        <p14:creationId xmlns:p14="http://schemas.microsoft.com/office/powerpoint/2010/main" val="21924095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ubrik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Example – Google </a:t>
            </a:r>
            <a:r>
              <a:rPr lang="en-US" dirty="0" err="1"/>
              <a:t>Deepmind’s</a:t>
            </a:r>
            <a:r>
              <a:rPr lang="en-US" dirty="0"/>
              <a:t> Go Agent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However, in </a:t>
            </a:r>
            <a:r>
              <a:rPr lang="en-US" b="1" dirty="0"/>
              <a:t>narrow applications</a:t>
            </a:r>
            <a:r>
              <a:rPr lang="en-US" dirty="0"/>
              <a:t> machine learning can rival or beat human performance.</a:t>
            </a:r>
          </a:p>
          <a:p>
            <a:pPr marL="0" indent="0">
              <a:buNone/>
            </a:pPr>
            <a:endParaRPr lang="sv-SE" dirty="0"/>
          </a:p>
        </p:txBody>
      </p:sp>
      <p:sp>
        <p:nvSpPr>
          <p:cNvPr id="7174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1A4FC76D-8B1A-47EE-B471-BC35EF1FAED0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6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C1987-39F1-1362-8CE4-8EABBF49AC9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634" y="1825625"/>
            <a:ext cx="3600731" cy="4351338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Algorithmic, Knowledge-Based and Learning-Based AI</a:t>
            </a:r>
            <a:endParaRPr lang="sv-SE"/>
          </a:p>
        </p:txBody>
      </p:sp>
      <p:sp>
        <p:nvSpPr>
          <p:cNvPr id="17" name="Slide Number Placeholder 16" hidden="1">
            <a:extLst>
              <a:ext uri="{FF2B5EF4-FFF2-40B4-BE49-F238E27FC236}">
                <a16:creationId xmlns:a16="http://schemas.microsoft.com/office/drawing/2014/main" id="{09722B03-DBA4-4757-4AC6-9FA8AB0920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0"/>
            <a:ext cx="431800" cy="360363"/>
          </a:xfrm>
        </p:spPr>
        <p:txBody>
          <a:bodyPr/>
          <a:lstStyle/>
          <a:p>
            <a:pPr>
              <a:spcAft>
                <a:spcPts val="600"/>
              </a:spcAft>
            </a:pPr>
            <a:fld id="{1D05C8B6-EC5E-42D9-8D75-1E05D6428564}" type="slidenum">
              <a:rPr lang="sv-SE" smtClean="0"/>
              <a:pPr>
                <a:spcAft>
                  <a:spcPts val="600"/>
                </a:spcAft>
              </a:pPr>
              <a:t>7</a:t>
            </a:fld>
            <a:endParaRPr lang="sv-S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93574BE-A3BF-98D0-A30F-480518C56D7A}"/>
              </a:ext>
            </a:extLst>
          </p:cNvPr>
          <p:cNvSpPr>
            <a:spLocks/>
          </p:cNvSpPr>
          <p:nvPr/>
        </p:nvSpPr>
        <p:spPr>
          <a:xfrm>
            <a:off x="4244204" y="5737826"/>
            <a:ext cx="3403711" cy="302027"/>
          </a:xfrm>
          <a:prstGeom prst="rect">
            <a:avLst/>
          </a:prstGeom>
        </p:spPr>
        <p:txBody>
          <a:bodyPr/>
          <a:lstStyle/>
          <a:p>
            <a:pPr defTabSz="749808">
              <a:spcAft>
                <a:spcPts val="600"/>
              </a:spcAft>
            </a:pPr>
            <a:r>
              <a:rPr lang="en-US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Fredrik Heintz - Machine Learning</a:t>
            </a:r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2262735" y="1825625"/>
            <a:ext cx="1888107" cy="254780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9808">
              <a:spcAft>
                <a:spcPts val="600"/>
              </a:spcAft>
            </a:pPr>
            <a:r>
              <a:rPr lang="en-US" sz="1640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AI-program </a:t>
            </a:r>
            <a:br>
              <a:rPr lang="en-US" sz="1640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r>
              <a:rPr lang="en-US" sz="1640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written by programmers</a:t>
            </a:r>
            <a:endParaRPr lang="sv-SE" sz="2000" b="1"/>
          </a:p>
        </p:txBody>
      </p:sp>
      <p:sp>
        <p:nvSpPr>
          <p:cNvPr id="5" name="Rectangle 4"/>
          <p:cNvSpPr/>
          <p:nvPr/>
        </p:nvSpPr>
        <p:spPr>
          <a:xfrm>
            <a:off x="2262735" y="4373432"/>
            <a:ext cx="1888107" cy="51278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9808">
              <a:spcAft>
                <a:spcPts val="600"/>
              </a:spcAft>
            </a:pPr>
            <a:r>
              <a:rPr lang="en-US" sz="1968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Computer</a:t>
            </a:r>
            <a:endParaRPr lang="sv-SE" sz="2400" b="1"/>
          </a:p>
        </p:txBody>
      </p:sp>
      <p:sp>
        <p:nvSpPr>
          <p:cNvPr id="6" name="Rectangle 5"/>
          <p:cNvSpPr/>
          <p:nvPr/>
        </p:nvSpPr>
        <p:spPr>
          <a:xfrm>
            <a:off x="4902483" y="1825625"/>
            <a:ext cx="1888107" cy="62137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9808">
              <a:spcAft>
                <a:spcPts val="600"/>
              </a:spcAft>
            </a:pPr>
            <a:r>
              <a:rPr lang="en-US" sz="1312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Knowledge added by domain experts</a:t>
            </a:r>
            <a:endParaRPr lang="sv-SE" sz="1600" b="1"/>
          </a:p>
        </p:txBody>
      </p:sp>
      <p:sp>
        <p:nvSpPr>
          <p:cNvPr id="7" name="Rectangle 6"/>
          <p:cNvSpPr/>
          <p:nvPr/>
        </p:nvSpPr>
        <p:spPr>
          <a:xfrm>
            <a:off x="4902483" y="4373432"/>
            <a:ext cx="1888107" cy="51278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9808">
              <a:spcAft>
                <a:spcPts val="600"/>
              </a:spcAft>
            </a:pPr>
            <a:r>
              <a:rPr lang="en-US" sz="1968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Computer</a:t>
            </a:r>
            <a:endParaRPr lang="sv-SE" sz="2400" b="1"/>
          </a:p>
        </p:txBody>
      </p:sp>
      <p:sp>
        <p:nvSpPr>
          <p:cNvPr id="8" name="Rectangle 7"/>
          <p:cNvSpPr/>
          <p:nvPr/>
        </p:nvSpPr>
        <p:spPr>
          <a:xfrm>
            <a:off x="4902483" y="2447004"/>
            <a:ext cx="1888107" cy="193360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9808">
              <a:spcAft>
                <a:spcPts val="600"/>
              </a:spcAft>
            </a:pPr>
            <a:r>
              <a:rPr lang="en-US" sz="1640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General solver written by programmers</a:t>
            </a:r>
            <a:endParaRPr lang="sv-SE" sz="2000" b="1"/>
          </a:p>
        </p:txBody>
      </p:sp>
      <p:sp>
        <p:nvSpPr>
          <p:cNvPr id="9" name="Rectangle 8"/>
          <p:cNvSpPr/>
          <p:nvPr/>
        </p:nvSpPr>
        <p:spPr>
          <a:xfrm>
            <a:off x="7542231" y="1825625"/>
            <a:ext cx="1888107" cy="62137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9808">
              <a:spcAft>
                <a:spcPts val="600"/>
              </a:spcAft>
            </a:pPr>
            <a:r>
              <a:rPr lang="en-US" sz="1312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Training data added by domain experts</a:t>
            </a:r>
            <a:endParaRPr lang="sv-SE" sz="1600" b="1"/>
          </a:p>
        </p:txBody>
      </p:sp>
      <p:sp>
        <p:nvSpPr>
          <p:cNvPr id="10" name="Rectangle 9"/>
          <p:cNvSpPr/>
          <p:nvPr/>
        </p:nvSpPr>
        <p:spPr>
          <a:xfrm>
            <a:off x="7542231" y="4373432"/>
            <a:ext cx="1888107" cy="51278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9808">
              <a:spcAft>
                <a:spcPts val="600"/>
              </a:spcAft>
            </a:pPr>
            <a:r>
              <a:rPr lang="en-US" sz="1968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Computer</a:t>
            </a:r>
            <a:endParaRPr lang="sv-SE" sz="2400" b="1"/>
          </a:p>
        </p:txBody>
      </p:sp>
      <p:sp>
        <p:nvSpPr>
          <p:cNvPr id="11" name="Rectangle 10"/>
          <p:cNvSpPr/>
          <p:nvPr/>
        </p:nvSpPr>
        <p:spPr>
          <a:xfrm>
            <a:off x="7542231" y="2447004"/>
            <a:ext cx="1888107" cy="193360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9808">
              <a:spcAft>
                <a:spcPts val="600"/>
              </a:spcAft>
            </a:pPr>
            <a:r>
              <a:rPr lang="en-US" sz="1640" b="1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General learning system written by programmers</a:t>
            </a:r>
            <a:endParaRPr lang="sv-SE" sz="2000" b="1"/>
          </a:p>
        </p:txBody>
      </p:sp>
      <p:sp>
        <p:nvSpPr>
          <p:cNvPr id="12" name="TextBox 11"/>
          <p:cNvSpPr txBox="1"/>
          <p:nvPr/>
        </p:nvSpPr>
        <p:spPr>
          <a:xfrm>
            <a:off x="2399223" y="4869698"/>
            <a:ext cx="151195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US" sz="1968" kern="1200">
                <a:solidFill>
                  <a:schemeClr val="tx1"/>
                </a:solidFill>
                <a:latin typeface="Georgia"/>
                <a:ea typeface="+mn-ea"/>
                <a:cs typeface="+mn-cs"/>
              </a:rPr>
              <a:t>Algorithmic</a:t>
            </a:r>
            <a:endParaRPr lang="sv-SE" sz="2400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1399" y="4869697"/>
            <a:ext cx="2156360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US" sz="1968" kern="1200">
                <a:solidFill>
                  <a:schemeClr val="tx1"/>
                </a:solidFill>
                <a:latin typeface="Georgia"/>
                <a:ea typeface="+mn-ea"/>
                <a:cs typeface="+mn-cs"/>
              </a:rPr>
              <a:t>Knowledge-based</a:t>
            </a:r>
            <a:endParaRPr lang="sv-SE" sz="240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7520" y="4869696"/>
            <a:ext cx="1938351" cy="774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US" sz="1968" kern="1200">
                <a:solidFill>
                  <a:schemeClr val="tx1"/>
                </a:solidFill>
                <a:latin typeface="Georgia"/>
                <a:ea typeface="+mn-ea"/>
                <a:cs typeface="+mn-cs"/>
              </a:rPr>
              <a:t>Learning-based</a:t>
            </a:r>
          </a:p>
          <a:p>
            <a:pPr defTabSz="749808">
              <a:spcAft>
                <a:spcPts val="600"/>
              </a:spcAft>
            </a:pPr>
            <a:r>
              <a:rPr lang="en-US" sz="1968" kern="1200">
                <a:solidFill>
                  <a:schemeClr val="tx1"/>
                </a:solidFill>
                <a:latin typeface="Georgia"/>
                <a:ea typeface="+mn-ea"/>
                <a:cs typeface="+mn-cs"/>
              </a:rPr>
              <a:t>(Pattern-based)</a:t>
            </a:r>
            <a:endParaRPr lang="sv-SE" sz="24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552948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ubrik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To Define Machine Learning</a:t>
            </a:r>
          </a:p>
        </p:txBody>
      </p:sp>
      <p:sp>
        <p:nvSpPr>
          <p:cNvPr id="8198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7F4F6626-3134-4172-B7FD-98CB44B05C8E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8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195" name="Platshållare för innehåll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i="1" dirty="0"/>
              <a:t>Given a task, mathematically encoded via some performance metric, a machine can improve its performance by learning from experience (data)</a:t>
            </a:r>
            <a:endParaRPr lang="en-US" i="1"/>
          </a:p>
          <a:p>
            <a:pPr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/>
          </a:p>
          <a:p>
            <a:pPr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dirty="0"/>
              <a:t>From the agent perspective: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1F0C2-1B0A-687F-577D-1944F5C825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  <p:grpSp>
        <p:nvGrpSpPr>
          <p:cNvPr id="16" name="Grupp 29">
            <a:extLst>
              <a:ext uri="{FF2B5EF4-FFF2-40B4-BE49-F238E27FC236}">
                <a16:creationId xmlns:a16="http://schemas.microsoft.com/office/drawing/2014/main" id="{E392EF27-978E-6187-AFFD-4CE33A63678B}"/>
              </a:ext>
            </a:extLst>
          </p:cNvPr>
          <p:cNvGrpSpPr>
            <a:grpSpLocks/>
          </p:cNvGrpSpPr>
          <p:nvPr/>
        </p:nvGrpSpPr>
        <p:grpSpPr bwMode="auto">
          <a:xfrm>
            <a:off x="6653965" y="2623810"/>
            <a:ext cx="4451602" cy="2115702"/>
            <a:chOff x="2483768" y="3625279"/>
            <a:chExt cx="5645253" cy="2684041"/>
          </a:xfrm>
        </p:grpSpPr>
        <p:sp>
          <p:nvSpPr>
            <p:cNvPr id="17" name="Rektangel med rundade hörn 6">
              <a:extLst>
                <a:ext uri="{FF2B5EF4-FFF2-40B4-BE49-F238E27FC236}">
                  <a16:creationId xmlns:a16="http://schemas.microsoft.com/office/drawing/2014/main" id="{6BCA67C9-010E-0986-69C6-6245B2CAC341}"/>
                </a:ext>
              </a:extLst>
            </p:cNvPr>
            <p:cNvSpPr/>
            <p:nvPr/>
          </p:nvSpPr>
          <p:spPr bwMode="auto">
            <a:xfrm>
              <a:off x="2483768" y="4036621"/>
              <a:ext cx="2448045" cy="2272699"/>
            </a:xfrm>
            <a:prstGeom prst="roundRect">
              <a:avLst>
                <a:gd name="adj" fmla="val 22109"/>
              </a:avLst>
            </a:prstGeom>
            <a:solidFill>
              <a:srgbClr val="ABC5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1022350" marR="0" lvl="0" indent="-350838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98CFF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8" name="Rektangel med rundade hörn 7">
              <a:extLst>
                <a:ext uri="{FF2B5EF4-FFF2-40B4-BE49-F238E27FC236}">
                  <a16:creationId xmlns:a16="http://schemas.microsoft.com/office/drawing/2014/main" id="{C06CB086-2555-AC73-3567-8B5D88F576ED}"/>
                </a:ext>
              </a:extLst>
            </p:cNvPr>
            <p:cNvSpPr/>
            <p:nvPr/>
          </p:nvSpPr>
          <p:spPr bwMode="auto">
            <a:xfrm>
              <a:off x="6660686" y="4062032"/>
              <a:ext cx="863642" cy="2247288"/>
            </a:xfrm>
            <a:prstGeom prst="roundRect">
              <a:avLst>
                <a:gd name="adj" fmla="val 22109"/>
              </a:avLst>
            </a:prstGeom>
            <a:solidFill>
              <a:srgbClr val="ABC5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1022350" marR="0" lvl="0" indent="-350838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98CFF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9" name="textruta 8">
              <a:extLst>
                <a:ext uri="{FF2B5EF4-FFF2-40B4-BE49-F238E27FC236}">
                  <a16:creationId xmlns:a16="http://schemas.microsoft.com/office/drawing/2014/main" id="{07C15480-C84C-B5F6-1326-836A8DAF47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5990" y="4941021"/>
              <a:ext cx="2073031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713232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98CFF"/>
                </a:buClr>
                <a:buSzPct val="65000"/>
                <a:defRPr/>
              </a:pPr>
              <a:r>
                <a:rPr lang="en-US" sz="1248" b="1" kern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rPr>
                <a:t>World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cxnSp>
          <p:nvCxnSpPr>
            <p:cNvPr id="20" name="Rak pil 10">
              <a:extLst>
                <a:ext uri="{FF2B5EF4-FFF2-40B4-BE49-F238E27FC236}">
                  <a16:creationId xmlns:a16="http://schemas.microsoft.com/office/drawing/2014/main" id="{642B6ADC-5642-123F-55F5-FC1672D377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4427985" y="4365104"/>
              <a:ext cx="2376263" cy="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Rak pil 14">
              <a:extLst>
                <a:ext uri="{FF2B5EF4-FFF2-40B4-BE49-F238E27FC236}">
                  <a16:creationId xmlns:a16="http://schemas.microsoft.com/office/drawing/2014/main" id="{7D1093B3-94D3-F221-52E0-541EB6EF96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4499992" y="6021288"/>
              <a:ext cx="2448272" cy="1588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ruta 16">
              <a:extLst>
                <a:ext uri="{FF2B5EF4-FFF2-40B4-BE49-F238E27FC236}">
                  <a16:creationId xmlns:a16="http://schemas.microsoft.com/office/drawing/2014/main" id="{A3DDA0E0-7C87-A348-E599-38A5DDB7C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0418" y="4057327"/>
              <a:ext cx="20738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713232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98CFF"/>
                </a:buClr>
                <a:buSzPct val="65000"/>
                <a:defRPr/>
              </a:pPr>
              <a:r>
                <a:rPr lang="en-US" sz="1092" kern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rPr>
                <a:t>Input (Sensors)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3" name="textruta 19">
              <a:extLst>
                <a:ext uri="{FF2B5EF4-FFF2-40B4-BE49-F238E27FC236}">
                  <a16:creationId xmlns:a16="http://schemas.microsoft.com/office/drawing/2014/main" id="{F3D0F0FA-CADE-7934-6694-18DC63408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6016" y="5661248"/>
              <a:ext cx="20738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713232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98CFF"/>
                </a:buClr>
                <a:buSzPct val="65000"/>
                <a:defRPr/>
              </a:pPr>
              <a:r>
                <a:rPr lang="en-US" sz="1092" kern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rPr>
                <a:t>Output (Actuators)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cxnSp>
          <p:nvCxnSpPr>
            <p:cNvPr id="24" name="Rak pil 20">
              <a:extLst>
                <a:ext uri="{FF2B5EF4-FFF2-40B4-BE49-F238E27FC236}">
                  <a16:creationId xmlns:a16="http://schemas.microsoft.com/office/drawing/2014/main" id="{A4989E99-6EFB-9AFF-485E-C298779D00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492674" y="4148286"/>
              <a:ext cx="432048" cy="1588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ruta 23">
              <a:extLst>
                <a:ext uri="{FF2B5EF4-FFF2-40B4-BE49-F238E27FC236}">
                  <a16:creationId xmlns:a16="http://schemas.microsoft.com/office/drawing/2014/main" id="{9701FD92-5D7E-BFEC-82C1-90D90865FE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6202" y="3625279"/>
              <a:ext cx="20738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713232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98CFF"/>
                </a:buClr>
                <a:buSzPct val="65000"/>
                <a:defRPr/>
              </a:pPr>
              <a:r>
                <a:rPr lang="en-US" sz="1092" kern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rPr>
                <a:t>Performance Metric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6" name="textruta 28">
              <a:extLst>
                <a:ext uri="{FF2B5EF4-FFF2-40B4-BE49-F238E27FC236}">
                  <a16:creationId xmlns:a16="http://schemas.microsoft.com/office/drawing/2014/main" id="{1356AB5E-3ECB-8A00-8ABD-27602AEA6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186" y="4941168"/>
              <a:ext cx="20738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713232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98CFF"/>
                </a:buClr>
                <a:buSzPct val="65000"/>
                <a:defRPr/>
              </a:pPr>
              <a:r>
                <a:rPr lang="en-US" sz="1248" b="1" kern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+mn-cs"/>
                </a:rPr>
                <a:t>Agent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ubrik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To Define Machine Learning</a:t>
            </a:r>
          </a:p>
        </p:txBody>
      </p:sp>
      <p:sp>
        <p:nvSpPr>
          <p:cNvPr id="8195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dirty="0"/>
              <a:t>Arthur Samuel (1959). Machine Learning: Field of study that gives computers the ability to learn without being explicitly programmed.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dirty="0"/>
              <a:t>Tom Mitchell (1998) Well-posed Learning Problem: A computer program is said to learn from experience E with respect to some task T and some performance measure P, if its performance on T, as measured by P, improves with experience E.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GB" dirty="0"/>
              <a:t>Suppose your email program watches which emails you do or do not mark as spam, and based on that learns how to better filter spam. 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GB" sz="2000"/>
              <a:t>Experience E is Watching you label emails as spam or not spam. 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GB" sz="2000"/>
              <a:t>Task T is Classifying emails as spam or not spam.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GB" sz="2000"/>
              <a:t>Performance P is The number (or fraction) of emails correctly classified as spam/not spam. </a:t>
            </a:r>
            <a:endParaRPr lang="en-US" sz="2000"/>
          </a:p>
        </p:txBody>
      </p:sp>
      <p:sp>
        <p:nvSpPr>
          <p:cNvPr id="8198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7F4F6626-3134-4172-B7FD-98CB44B05C8E}" type="slidenum">
              <a:rPr lang="sv-SE" altLang="en-US" sz="1200">
                <a:solidFill>
                  <a:schemeClr val="tx1">
                    <a:lumMod val="75000"/>
                  </a:schemeClr>
                </a:solidFill>
              </a:rPr>
              <a:pPr eaLnBrk="1" hangingPunct="1">
                <a:spcAft>
                  <a:spcPts val="600"/>
                </a:spcAft>
              </a:pPr>
              <a:t>9</a:t>
            </a:fld>
            <a:endParaRPr lang="sv-SE" altLang="en-US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1DED3E-60D5-7C36-1D8A-460129BE6F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Fredrik Heintz - Machine Learning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3282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LiU - WHITE">
  <a:themeElements>
    <a:clrScheme name="LiU-BLÅ">
      <a:dk1>
        <a:srgbClr val="000000"/>
      </a:dk1>
      <a:lt1>
        <a:srgbClr val="FFFFFF"/>
      </a:lt1>
      <a:dk2>
        <a:srgbClr val="00B9E7"/>
      </a:dk2>
      <a:lt2>
        <a:srgbClr val="FFFFFF"/>
      </a:lt2>
      <a:accent1>
        <a:srgbClr val="17C7D2"/>
      </a:accent1>
      <a:accent2>
        <a:srgbClr val="00CFB5"/>
      </a:accent2>
      <a:accent3>
        <a:srgbClr val="FF6442"/>
      </a:accent3>
      <a:accent4>
        <a:srgbClr val="8981D3"/>
      </a:accent4>
      <a:accent5>
        <a:srgbClr val="FDEF5D"/>
      </a:accent5>
      <a:accent6>
        <a:srgbClr val="6A7E91"/>
      </a:accent6>
      <a:hlink>
        <a:srgbClr val="0000FF"/>
      </a:hlink>
      <a:folHlink>
        <a:srgbClr val="800080"/>
      </a:folHlink>
    </a:clrScheme>
    <a:fontScheme name="LiU">
      <a:majorFont>
        <a:latin typeface="KorolevLiU Medium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LiU-BLÅ">
      <a:srgbClr val="00B9E7"/>
    </a:custClr>
    <a:custClr name="LiU-TURKOS">
      <a:srgbClr val="17C7D2"/>
    </a:custClr>
    <a:custClr name="LiU-GRÖN">
      <a:srgbClr val="00CFB5"/>
    </a:custClr>
    <a:custClr name="LiU-">
      <a:srgbClr val="FFFFFF"/>
    </a:custClr>
    <a:custClr name="LiU-ORANGE">
      <a:srgbClr val="FF6442"/>
    </a:custClr>
    <a:custClr name="LiU-LILA">
      <a:srgbClr val="8981D3"/>
    </a:custClr>
    <a:custClr name="LiU-GUL">
      <a:srgbClr val="FDEF5D"/>
    </a:custClr>
    <a:custClr name="LiU-GRÅ">
      <a:srgbClr val="6A7E91"/>
    </a:custClr>
    <a:custClr name="LiU-">
      <a:srgbClr val="FFFFFF"/>
    </a:custClr>
    <a:custClr name="LiU-">
      <a:srgbClr val="FFFFFF"/>
    </a:custClr>
    <a:custClr name="LiU-BLÅ 50%">
      <a:srgbClr val="80DCF3"/>
    </a:custClr>
    <a:custClr name="LiU-TURKOS 50%">
      <a:srgbClr val="8BE3E9"/>
    </a:custClr>
    <a:custClr name="LiU-GRÖN 50%">
      <a:srgbClr val="80E7DA"/>
    </a:custClr>
    <a:custClr name="LiU-">
      <a:srgbClr val="FFFFFF"/>
    </a:custClr>
    <a:custClr name="LiU-ORANGE 50%">
      <a:srgbClr val="FFB2A1"/>
    </a:custClr>
    <a:custClr name="LiU-LILA 50%">
      <a:srgbClr val="C4C0E9"/>
    </a:custClr>
    <a:custClr name="LiU-GUL 50%">
      <a:srgbClr val="FEF7AE"/>
    </a:custClr>
    <a:custClr name="LiU-GRÅ 50%">
      <a:srgbClr val="B5BFC8"/>
    </a:custClr>
    <a:custClr name="LiU-">
      <a:srgbClr val="FFFFFF"/>
    </a:custClr>
    <a:custClr name="LiU-">
      <a:srgbClr val="FFFFFF"/>
    </a:custClr>
    <a:custClr name="LiU-BLÅ 30%">
      <a:srgbClr val="B3EAF8"/>
    </a:custClr>
    <a:custClr name="LiU-TURKOS 30%">
      <a:srgbClr val="B9EEF2"/>
    </a:custClr>
    <a:custClr name="LiU-GRÖN 30%">
      <a:srgbClr val="B3F1E9"/>
    </a:custClr>
    <a:custClr name="LiU-">
      <a:srgbClr val="FFFFFF"/>
    </a:custClr>
    <a:custClr name="LiU-ORANGE 30%">
      <a:srgbClr val="FFD1C6"/>
    </a:custClr>
    <a:custClr name="LiU-LILA 30%">
      <a:srgbClr val="DCD9F2"/>
    </a:custClr>
    <a:custClr name="LiU-">
      <a:srgbClr val="FFFFFF"/>
    </a:custClr>
    <a:custClr name="LiU-GRÅ 30%">
      <a:srgbClr val="D2D8DE"/>
    </a:custClr>
    <a:custClr name="LiU-">
      <a:srgbClr val="FFFFFF"/>
    </a:custClr>
    <a:custClr name="LiU-">
      <a:srgbClr val="FFFFFF"/>
    </a:custClr>
  </a:custClrLst>
  <a:extLst>
    <a:ext uri="{05A4C25C-085E-4340-85A3-A5531E510DB2}">
      <thm15:themeFamily xmlns:thm15="http://schemas.microsoft.com/office/thememl/2012/main" name="ppt 2022 eng mall arbetsdokument" id="{C5D3AAF7-FD91-0641-82CA-992E61EA57B8}" vid="{85032A87-0283-8045-98F4-888B27CC8E59}"/>
    </a:ext>
  </a:extLst>
</a:theme>
</file>

<file path=ppt/theme/theme2.xml><?xml version="1.0" encoding="utf-8"?>
<a:theme xmlns:a="http://schemas.openxmlformats.org/drawingml/2006/main" name="LiU - BLACK">
  <a:themeElements>
    <a:clrScheme name="LiU-BLÅ">
      <a:dk1>
        <a:srgbClr val="000000"/>
      </a:dk1>
      <a:lt1>
        <a:srgbClr val="FFFFFF"/>
      </a:lt1>
      <a:dk2>
        <a:srgbClr val="00B9E7"/>
      </a:dk2>
      <a:lt2>
        <a:srgbClr val="FFFFFF"/>
      </a:lt2>
      <a:accent1>
        <a:srgbClr val="17C7D2"/>
      </a:accent1>
      <a:accent2>
        <a:srgbClr val="00CFB5"/>
      </a:accent2>
      <a:accent3>
        <a:srgbClr val="FF6442"/>
      </a:accent3>
      <a:accent4>
        <a:srgbClr val="8981D3"/>
      </a:accent4>
      <a:accent5>
        <a:srgbClr val="FDEF5D"/>
      </a:accent5>
      <a:accent6>
        <a:srgbClr val="6A7E91"/>
      </a:accent6>
      <a:hlink>
        <a:srgbClr val="0000FF"/>
      </a:hlink>
      <a:folHlink>
        <a:srgbClr val="800080"/>
      </a:folHlink>
    </a:clrScheme>
    <a:fontScheme name="LiU">
      <a:majorFont>
        <a:latin typeface="KorolevLiU Medium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LiU-BLÅ">
      <a:srgbClr val="00B9E7"/>
    </a:custClr>
    <a:custClr name="LiU-TURKOS">
      <a:srgbClr val="17C7D2"/>
    </a:custClr>
    <a:custClr name="LiU-GRÖN">
      <a:srgbClr val="00CFB5"/>
    </a:custClr>
    <a:custClr name="LiU-">
      <a:srgbClr val="FFFFFF"/>
    </a:custClr>
    <a:custClr name="LiU-ORANGE">
      <a:srgbClr val="FF6442"/>
    </a:custClr>
    <a:custClr name="LiU-LILA">
      <a:srgbClr val="8981D3"/>
    </a:custClr>
    <a:custClr name="LiU-GUL">
      <a:srgbClr val="FDEF5D"/>
    </a:custClr>
    <a:custClr name="LiU-GRÅ">
      <a:srgbClr val="6A7E91"/>
    </a:custClr>
    <a:custClr name="LiU-">
      <a:srgbClr val="FFFFFF"/>
    </a:custClr>
    <a:custClr name="LiU-">
      <a:srgbClr val="FFFFFF"/>
    </a:custClr>
    <a:custClr name="LiU-BLÅ 50%">
      <a:srgbClr val="80DCF3"/>
    </a:custClr>
    <a:custClr name="LiU-TURKOS 50%">
      <a:srgbClr val="8BE3E9"/>
    </a:custClr>
    <a:custClr name="LiU-GRÖN 50%">
      <a:srgbClr val="80E7DA"/>
    </a:custClr>
    <a:custClr name="LiU-">
      <a:srgbClr val="FFFFFF"/>
    </a:custClr>
    <a:custClr name="LiU-ORANGE 50%">
      <a:srgbClr val="FFB2A1"/>
    </a:custClr>
    <a:custClr name="LiU-LILA 50%">
      <a:srgbClr val="C4C0E9"/>
    </a:custClr>
    <a:custClr name="LiU-GUL 50%">
      <a:srgbClr val="FEF7AE"/>
    </a:custClr>
    <a:custClr name="LiU-GRÅ 50%">
      <a:srgbClr val="B5BFC8"/>
    </a:custClr>
    <a:custClr name="LiU-">
      <a:srgbClr val="FFFFFF"/>
    </a:custClr>
    <a:custClr name="LiU-">
      <a:srgbClr val="FFFFFF"/>
    </a:custClr>
    <a:custClr name="LiU-BLÅ 30%">
      <a:srgbClr val="B3EAF8"/>
    </a:custClr>
    <a:custClr name="LiU-TURKOS 30%">
      <a:srgbClr val="B9EEF2"/>
    </a:custClr>
    <a:custClr name="LiU-GRÖN 30%">
      <a:srgbClr val="B3F1E9"/>
    </a:custClr>
    <a:custClr name="LiU-">
      <a:srgbClr val="FFFFFF"/>
    </a:custClr>
    <a:custClr name="LiU-ORANGE 30%">
      <a:srgbClr val="FFD1C6"/>
    </a:custClr>
    <a:custClr name="LiU-LILA 30%">
      <a:srgbClr val="DCD9F2"/>
    </a:custClr>
    <a:custClr name="LiU-">
      <a:srgbClr val="FFFFFF"/>
    </a:custClr>
    <a:custClr name="LiU-GRÅ 30%">
      <a:srgbClr val="D2D8DE"/>
    </a:custClr>
    <a:custClr name="LiU-">
      <a:srgbClr val="FFFFFF"/>
    </a:custClr>
    <a:custClr name="LiU-">
      <a:srgbClr val="FFFFFF"/>
    </a:custClr>
  </a:custClrLst>
  <a:extLst>
    <a:ext uri="{05A4C25C-085E-4340-85A3-A5531E510DB2}">
      <thm15:themeFamily xmlns:thm15="http://schemas.microsoft.com/office/thememl/2012/main" name="ppt 2022 eng mall arbetsdokument" id="{C5D3AAF7-FD91-0641-82CA-992E61EA57B8}" vid="{430B14F5-39FB-9B4A-9FFD-12DCEE28B4CE}"/>
    </a:ext>
  </a:extLst>
</a:theme>
</file>

<file path=ppt/theme/theme3.xml><?xml version="1.0" encoding="utf-8"?>
<a:theme xmlns:a="http://schemas.openxmlformats.org/drawingml/2006/main" name="LiU - Light turquoise">
  <a:themeElements>
    <a:clrScheme name="LiU-BLÅ">
      <a:dk1>
        <a:srgbClr val="000000"/>
      </a:dk1>
      <a:lt1>
        <a:srgbClr val="FFFFFF"/>
      </a:lt1>
      <a:dk2>
        <a:srgbClr val="00B9E7"/>
      </a:dk2>
      <a:lt2>
        <a:srgbClr val="FFFFFF"/>
      </a:lt2>
      <a:accent1>
        <a:srgbClr val="17C7D2"/>
      </a:accent1>
      <a:accent2>
        <a:srgbClr val="00CFB5"/>
      </a:accent2>
      <a:accent3>
        <a:srgbClr val="FF6442"/>
      </a:accent3>
      <a:accent4>
        <a:srgbClr val="8981D3"/>
      </a:accent4>
      <a:accent5>
        <a:srgbClr val="FDEF5D"/>
      </a:accent5>
      <a:accent6>
        <a:srgbClr val="6A7E91"/>
      </a:accent6>
      <a:hlink>
        <a:srgbClr val="0000FF"/>
      </a:hlink>
      <a:folHlink>
        <a:srgbClr val="800080"/>
      </a:folHlink>
    </a:clrScheme>
    <a:fontScheme name="LiU">
      <a:majorFont>
        <a:latin typeface="KorolevLiU Medium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LiU-BLÅ">
      <a:srgbClr val="00B9E7"/>
    </a:custClr>
    <a:custClr name="LiU-TURKOS">
      <a:srgbClr val="17C7D2"/>
    </a:custClr>
    <a:custClr name="LiU-GRÖN">
      <a:srgbClr val="00CFB5"/>
    </a:custClr>
    <a:custClr name="LiU-">
      <a:srgbClr val="FFFFFF"/>
    </a:custClr>
    <a:custClr name="LiU-ORANGE">
      <a:srgbClr val="FF6442"/>
    </a:custClr>
    <a:custClr name="LiU-LILA">
      <a:srgbClr val="8981D3"/>
    </a:custClr>
    <a:custClr name="LiU-GUL">
      <a:srgbClr val="FDEF5D"/>
    </a:custClr>
    <a:custClr name="LiU-GRÅ">
      <a:srgbClr val="6A7E91"/>
    </a:custClr>
    <a:custClr name="LiU-">
      <a:srgbClr val="FFFFFF"/>
    </a:custClr>
    <a:custClr name="LiU-">
      <a:srgbClr val="FFFFFF"/>
    </a:custClr>
    <a:custClr name="LiU-BLÅ 50%">
      <a:srgbClr val="80DCF3"/>
    </a:custClr>
    <a:custClr name="LiU-TURKOS 50%">
      <a:srgbClr val="8BE3E9"/>
    </a:custClr>
    <a:custClr name="LiU-GRÖN 50%">
      <a:srgbClr val="80E7DA"/>
    </a:custClr>
    <a:custClr name="LiU-">
      <a:srgbClr val="FFFFFF"/>
    </a:custClr>
    <a:custClr name="LiU-ORANGE 50%">
      <a:srgbClr val="FFB2A1"/>
    </a:custClr>
    <a:custClr name="LiU-LILA 50%">
      <a:srgbClr val="C4C0E9"/>
    </a:custClr>
    <a:custClr name="LiU-GUL 50%">
      <a:srgbClr val="FEF7AE"/>
    </a:custClr>
    <a:custClr name="LiU-GRÅ 50%">
      <a:srgbClr val="B5BFC8"/>
    </a:custClr>
    <a:custClr name="LiU-">
      <a:srgbClr val="FFFFFF"/>
    </a:custClr>
    <a:custClr name="LiU-">
      <a:srgbClr val="FFFFFF"/>
    </a:custClr>
    <a:custClr name="LiU-BLÅ 30%">
      <a:srgbClr val="B3EAF8"/>
    </a:custClr>
    <a:custClr name="LiU-TURKOS 30%">
      <a:srgbClr val="B9EEF2"/>
    </a:custClr>
    <a:custClr name="LiU-GRÖN 30%">
      <a:srgbClr val="B3F1E9"/>
    </a:custClr>
    <a:custClr name="LiU-">
      <a:srgbClr val="FFFFFF"/>
    </a:custClr>
    <a:custClr name="LiU-ORANGE 30%">
      <a:srgbClr val="FFD1C6"/>
    </a:custClr>
    <a:custClr name="LiU-LILA 30%">
      <a:srgbClr val="DCD9F2"/>
    </a:custClr>
    <a:custClr name="LiU-">
      <a:srgbClr val="FFFFFF"/>
    </a:custClr>
    <a:custClr name="LiU-GRÅ 30%">
      <a:srgbClr val="D2D8DE"/>
    </a:custClr>
    <a:custClr name="LiU-">
      <a:srgbClr val="FFFFFF"/>
    </a:custClr>
    <a:custClr name="LiU-">
      <a:srgbClr val="FFFFFF"/>
    </a:custClr>
  </a:custClrLst>
  <a:extLst>
    <a:ext uri="{05A4C25C-085E-4340-85A3-A5531E510DB2}">
      <thm15:themeFamily xmlns:thm15="http://schemas.microsoft.com/office/thememl/2012/main" name="ppt 2022 eng mall arbetsdokument" id="{C5D3AAF7-FD91-0641-82CA-992E61EA57B8}" vid="{CE9DAF0A-E7D8-8D49-A0F6-D4CD3C68C526}"/>
    </a:ext>
  </a:extLst>
</a:theme>
</file>

<file path=ppt/theme/theme4.xml><?xml version="1.0" encoding="utf-8"?>
<a:theme xmlns:a="http://schemas.openxmlformats.org/drawingml/2006/main" name="A4BusinessTheme">
  <a:themeElements>
    <a:clrScheme name="Digital4Business-Master">
      <a:dk1>
        <a:srgbClr val="142A3E"/>
      </a:dk1>
      <a:lt1>
        <a:sysClr val="window" lastClr="FFFFFF"/>
      </a:lt1>
      <a:dk2>
        <a:srgbClr val="360D3B"/>
      </a:dk2>
      <a:lt2>
        <a:srgbClr val="F5F6F8"/>
      </a:lt2>
      <a:accent1>
        <a:srgbClr val="BC0E71"/>
      </a:accent1>
      <a:accent2>
        <a:srgbClr val="7A2982"/>
      </a:accent2>
      <a:accent3>
        <a:srgbClr val="8983BF"/>
      </a:accent3>
      <a:accent4>
        <a:srgbClr val="DD76B3"/>
      </a:accent4>
      <a:accent5>
        <a:srgbClr val="FEC23C"/>
      </a:accent5>
      <a:accent6>
        <a:srgbClr val="499946"/>
      </a:accent6>
      <a:hlink>
        <a:srgbClr val="BC0E71"/>
      </a:hlink>
      <a:folHlink>
        <a:srgbClr val="66003A"/>
      </a:folHlink>
    </a:clrScheme>
    <a:fontScheme name="Digital4Business Master">
      <a:majorFont>
        <a:latin typeface="Blinker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4BusinessTheme" id="{5059F8A8-BDE8-4DE8-8C7B-DE1E2A21D4B1}" vid="{7093F507-55F3-4F26-8B9E-A03F25C8FC4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ild xmlns="03853f7a-095a-4e2c-90ea-9fb1756f1b8c" xsi:nil="true"/>
    <Test xmlns="03853f7a-095a-4e2c-90ea-9fb1756f1b8c" xsi:nil="true"/>
    <DocumentLanguage xmlns="b1ddacd9-da6e-4e69-851a-985fceb8701e" xsi:nil="true"/>
    <Notes xmlns="03853f7a-095a-4e2c-90ea-9fb1756f1b8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LiU Dokument" ma:contentTypeID="0x0101007342C1095E77024AA87CEA391F48A03600CF7C807663F70743AB21C081AD9B17B8" ma:contentTypeVersion="19" ma:contentTypeDescription="Skapa ett nytt dokument." ma:contentTypeScope="" ma:versionID="25a4c69cc8dc7d2c8c8c1bece3f86bc8">
  <xsd:schema xmlns:xsd="http://www.w3.org/2001/XMLSchema" xmlns:xs="http://www.w3.org/2001/XMLSchema" xmlns:p="http://schemas.microsoft.com/office/2006/metadata/properties" xmlns:ns1="b1ddacd9-da6e-4e69-851a-985fceb8701e" xmlns:ns3="d61e1fe5-5867-4f66-ac1f-661706698006" xmlns:ns4="03853f7a-095a-4e2c-90ea-9fb1756f1b8c" targetNamespace="http://schemas.microsoft.com/office/2006/metadata/properties" ma:root="true" ma:fieldsID="957b168a4cc1b8d1013b6a48923d71aa" ns1:_="" ns3:_="" ns4:_="">
    <xsd:import namespace="b1ddacd9-da6e-4e69-851a-985fceb8701e"/>
    <xsd:import namespace="d61e1fe5-5867-4f66-ac1f-661706698006"/>
    <xsd:import namespace="03853f7a-095a-4e2c-90ea-9fb1756f1b8c"/>
    <xsd:element name="properties">
      <xsd:complexType>
        <xsd:sequence>
          <xsd:element name="documentManagement">
            <xsd:complexType>
              <xsd:all>
                <xsd:element ref="ns1:DocumentLanguage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Notes" minOccurs="0"/>
                <xsd:element ref="ns4:Test" minOccurs="0"/>
                <xsd:element ref="ns4:Bild" minOccurs="0"/>
                <xsd:element ref="ns4:MediaServiceDateTaken" minOccurs="0"/>
                <xsd:element ref="ns4:MediaLengthInSeconds" minOccurs="0"/>
                <xsd:element ref="ns4:MediaServiceAuto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ddacd9-da6e-4e69-851a-985fceb8701e" elementFormDefault="qualified">
    <xsd:import namespace="http://schemas.microsoft.com/office/2006/documentManagement/types"/>
    <xsd:import namespace="http://schemas.microsoft.com/office/infopath/2007/PartnerControls"/>
    <xsd:element name="DocumentLanguage" ma:index="0" nillable="true" ma:displayName="Dokumentspråk" ma:format="Dropdown" ma:internalName="DocumentLanguage">
      <xsd:simpleType>
        <xsd:restriction base="dms:Choice">
          <xsd:enumeration value="SV"/>
          <xsd:enumeration value="EN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e1fe5-5867-4f66-ac1f-66170669800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53f7a-095a-4e2c-90ea-9fb1756f1b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Notes" ma:index="17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Test" ma:index="18" nillable="true" ma:displayName="Test" ma:format="Dropdown" ma:internalName="Test">
      <xsd:simpleType>
        <xsd:restriction base="dms:Choice">
          <xsd:enumeration value="Ladda ner"/>
          <xsd:enumeration value="Val 2"/>
          <xsd:enumeration value="Val 3"/>
        </xsd:restriction>
      </xsd:simpleType>
    </xsd:element>
    <xsd:element name="Bild" ma:index="19" nillable="true" ma:displayName="Bild" ma:format="Thumbnail" ma:internalName="Bild">
      <xsd:simpleType>
        <xsd:restriction base="dms:Unknown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58BF02-2FD4-48FE-839B-4585173BA8BF}">
  <ds:schemaRefs>
    <ds:schemaRef ds:uri="http://schemas.microsoft.com/office/2006/documentManagement/types"/>
    <ds:schemaRef ds:uri="03853f7a-095a-4e2c-90ea-9fb1756f1b8c"/>
    <ds:schemaRef ds:uri="http://schemas.microsoft.com/office/2006/metadata/properties"/>
    <ds:schemaRef ds:uri="http://purl.org/dc/elements/1.1/"/>
    <ds:schemaRef ds:uri="b1ddacd9-da6e-4e69-851a-985fceb8701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d61e1fe5-5867-4f66-ac1f-66170669800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0C206B-94DA-4D4D-ADC0-524F883D46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ddacd9-da6e-4e69-851a-985fceb8701e"/>
    <ds:schemaRef ds:uri="d61e1fe5-5867-4f66-ac1f-661706698006"/>
    <ds:schemaRef ds:uri="03853f7a-095a-4e2c-90ea-9fb1756f1b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494F70-4955-4DB6-BD54-74471D0903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6907</TotalTime>
  <Words>4381</Words>
  <Application>Microsoft Office PowerPoint</Application>
  <PresentationFormat>Widescreen</PresentationFormat>
  <Paragraphs>540</Paragraphs>
  <Slides>54</Slides>
  <Notes>11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LiU - WHITE</vt:lpstr>
      <vt:lpstr>LiU - BLACK</vt:lpstr>
      <vt:lpstr>LiU - Light turquoise</vt:lpstr>
      <vt:lpstr>A4BusinessTheme</vt:lpstr>
      <vt:lpstr>Machine Learning</vt:lpstr>
      <vt:lpstr>What is Machine Learning about?</vt:lpstr>
      <vt:lpstr>Theoretical Foundations</vt:lpstr>
      <vt:lpstr>Why Machine Learning</vt:lpstr>
      <vt:lpstr>When Is Machine Learning Useful Today?</vt:lpstr>
      <vt:lpstr>Example – Google Deepmind’s Go Agent</vt:lpstr>
      <vt:lpstr>Algorithmic, Knowledge-Based and Learning-Based AI</vt:lpstr>
      <vt:lpstr>To Define Machine Learning</vt:lpstr>
      <vt:lpstr>To Define Machine Learning</vt:lpstr>
      <vt:lpstr>Machine Learning</vt:lpstr>
      <vt:lpstr>The Three Main Types of Machine Learning</vt:lpstr>
      <vt:lpstr>PowerPoint Presentation</vt:lpstr>
      <vt:lpstr>PowerPoint Presentation</vt:lpstr>
      <vt:lpstr>Supervised Learning at a Glance</vt:lpstr>
      <vt:lpstr>Supervised Learning – Agent Perspective</vt:lpstr>
      <vt:lpstr>Reinforcement Learning at a Glance</vt:lpstr>
      <vt:lpstr>Reinforcement Learning at a Glance II</vt:lpstr>
      <vt:lpstr>Supervised vs. Reinforcement Learning for Robot Behavior</vt:lpstr>
      <vt:lpstr>Unsupervised Learning at a Glance</vt:lpstr>
      <vt:lpstr>Unsupervised Learning at a glance II</vt:lpstr>
      <vt:lpstr>Unsupervised Learning Example: Clustering – Continuous Data</vt:lpstr>
      <vt:lpstr>Unsupervised example</vt:lpstr>
      <vt:lpstr>Training, Validation, and Test Data</vt:lpstr>
      <vt:lpstr>Precision and Recall</vt:lpstr>
      <vt:lpstr>Machine Learning Process</vt:lpstr>
      <vt:lpstr>Training error and generalization error</vt:lpstr>
      <vt:lpstr>How can we hope to perform well on the test set?</vt:lpstr>
      <vt:lpstr>Underfitting and overfitting</vt:lpstr>
      <vt:lpstr>Underfitting and overfitting</vt:lpstr>
      <vt:lpstr>Relationship between model capacity and error</vt:lpstr>
      <vt:lpstr>‘No free lunch’ theorems</vt:lpstr>
      <vt:lpstr>Hyperparameters and validation sets</vt:lpstr>
      <vt:lpstr>PowerPoint Presentation</vt:lpstr>
      <vt:lpstr>Bias</vt:lpstr>
      <vt:lpstr>Supervised Learning</vt:lpstr>
      <vt:lpstr>Outline of Supervised Learning</vt:lpstr>
      <vt:lpstr>Formalizing Supervised Learning</vt:lpstr>
      <vt:lpstr>Classical Supervised Learning in Practice</vt:lpstr>
      <vt:lpstr>Feature Vector Construction</vt:lpstr>
      <vt:lpstr>Feature Vector Example for Text - Bag of Words</vt:lpstr>
      <vt:lpstr>Selecting Models: Linear Regression Example</vt:lpstr>
      <vt:lpstr>Training a Learning Algorithm</vt:lpstr>
      <vt:lpstr>Training a Learning Algorithm – Loss Functions</vt:lpstr>
      <vt:lpstr>Training a Learning Algorithm – Optimization</vt:lpstr>
      <vt:lpstr>What about categorical outputs (classification)?</vt:lpstr>
      <vt:lpstr>Classifier Training – Loss Functions II</vt:lpstr>
      <vt:lpstr>Training a Learning Algorithm – Limitations</vt:lpstr>
      <vt:lpstr>Linear Models in Summary</vt:lpstr>
      <vt:lpstr>What about models with uncertainty?</vt:lpstr>
      <vt:lpstr>Model Selection – Choosing Between Models</vt:lpstr>
      <vt:lpstr>Model Selection – Hold-out Validation</vt:lpstr>
      <vt:lpstr>Measuring Final Generalization Error</vt:lpstr>
      <vt:lpstr>Model Selection – Selection Strategy</vt:lpstr>
      <vt:lpstr>Early Stopping: Model Complexity Trick with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TDDC17 Le9</dc:title>
  <dc:creator>Fredrik Heintz</dc:creator>
  <cp:lastModifiedBy>Andreas Bueff</cp:lastModifiedBy>
  <cp:revision>6</cp:revision>
  <dcterms:created xsi:type="dcterms:W3CDTF">2022-08-29T06:51:56Z</dcterms:created>
  <dcterms:modified xsi:type="dcterms:W3CDTF">2024-05-31T16:49:16Z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0x0101007342C1095E77024AA87CEA391F48A03600CF7C807663F70743AB21C081AD9B17B8</vt:lpwstr>
  </property>
  <property fmtid="{D5CDD505-2E9C-101B-9397-08002B2CF9AE}" pid="3" name="MediaServiceImageTags">
    <vt:lpwstr/>
  </property>
</Properties>
</file>